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00" r:id="rId1"/>
  </p:sldMasterIdLst>
  <p:notesMasterIdLst>
    <p:notesMasterId r:id="rId49"/>
  </p:notesMasterIdLst>
  <p:handoutMasterIdLst>
    <p:handoutMasterId r:id="rId50"/>
  </p:handoutMasterIdLst>
  <p:sldIdLst>
    <p:sldId id="256" r:id="rId2"/>
    <p:sldId id="257" r:id="rId3"/>
    <p:sldId id="258" r:id="rId4"/>
    <p:sldId id="259" r:id="rId5"/>
    <p:sldId id="260" r:id="rId6"/>
    <p:sldId id="294" r:id="rId7"/>
    <p:sldId id="306" r:id="rId8"/>
    <p:sldId id="307" r:id="rId9"/>
    <p:sldId id="309" r:id="rId10"/>
    <p:sldId id="310" r:id="rId11"/>
    <p:sldId id="311" r:id="rId12"/>
    <p:sldId id="296" r:id="rId13"/>
    <p:sldId id="297" r:id="rId14"/>
    <p:sldId id="298" r:id="rId15"/>
    <p:sldId id="334" r:id="rId16"/>
    <p:sldId id="300" r:id="rId17"/>
    <p:sldId id="301" r:id="rId18"/>
    <p:sldId id="335" r:id="rId19"/>
    <p:sldId id="336" r:id="rId20"/>
    <p:sldId id="303" r:id="rId21"/>
    <p:sldId id="304" r:id="rId22"/>
    <p:sldId id="305" r:id="rId23"/>
    <p:sldId id="267" r:id="rId24"/>
    <p:sldId id="337" r:id="rId25"/>
    <p:sldId id="338" r:id="rId26"/>
    <p:sldId id="339" r:id="rId27"/>
    <p:sldId id="354" r:id="rId28"/>
    <p:sldId id="282" r:id="rId29"/>
    <p:sldId id="312" r:id="rId30"/>
    <p:sldId id="340" r:id="rId31"/>
    <p:sldId id="341" r:id="rId32"/>
    <p:sldId id="342" r:id="rId33"/>
    <p:sldId id="343" r:id="rId34"/>
    <p:sldId id="317" r:id="rId35"/>
    <p:sldId id="344" r:id="rId36"/>
    <p:sldId id="345" r:id="rId37"/>
    <p:sldId id="346" r:id="rId38"/>
    <p:sldId id="347" r:id="rId39"/>
    <p:sldId id="331" r:id="rId40"/>
    <p:sldId id="348" r:id="rId41"/>
    <p:sldId id="349" r:id="rId42"/>
    <p:sldId id="350" r:id="rId43"/>
    <p:sldId id="326" r:id="rId44"/>
    <p:sldId id="351" r:id="rId45"/>
    <p:sldId id="352" r:id="rId46"/>
    <p:sldId id="353" r:id="rId47"/>
    <p:sldId id="330" r:id="rId48"/>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6" userDrawn="1">
          <p15:clr>
            <a:srgbClr val="A4A3A4"/>
          </p15:clr>
        </p15:guide>
        <p15:guide id="3" pos="143" userDrawn="1">
          <p15:clr>
            <a:srgbClr val="A4A3A4"/>
          </p15:clr>
        </p15:guide>
        <p15:guide id="4" pos="7535" userDrawn="1">
          <p15:clr>
            <a:srgbClr val="A4A3A4"/>
          </p15:clr>
        </p15:guide>
        <p15:guide id="5" orient="horz" pos="39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A14A"/>
    <a:srgbClr val="800D00"/>
    <a:srgbClr val="339866"/>
    <a:srgbClr val="051222"/>
    <a:srgbClr val="927FBF"/>
    <a:srgbClr val="7EB761"/>
    <a:srgbClr val="379CC3"/>
    <a:srgbClr val="721E1F"/>
    <a:srgbClr val="BE5440"/>
    <a:srgbClr val="781E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1" autoAdjust="0"/>
    <p:restoredTop sz="89189" autoAdjust="0"/>
  </p:normalViewPr>
  <p:slideViewPr>
    <p:cSldViewPr snapToGrid="0" snapToObjects="1">
      <p:cViewPr varScale="1">
        <p:scale>
          <a:sx n="98" d="100"/>
          <a:sy n="98" d="100"/>
        </p:scale>
        <p:origin x="996" y="90"/>
      </p:cViewPr>
      <p:guideLst>
        <p:guide orient="horz" pos="696"/>
        <p:guide pos="143"/>
        <p:guide pos="7535"/>
        <p:guide orient="horz" pos="398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9" d="100"/>
          <a:sy n="119" d="100"/>
        </p:scale>
        <p:origin x="39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C3C119-78A7-1246-8D8F-33AEF65602F7}" type="datetimeFigureOut">
              <a:rPr lang="en-US" smtClean="0"/>
              <a:pPr/>
              <a:t>10/26/2022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C58E12-B52C-6D4C-AFCC-CA086959843D}" type="slidenum">
              <a:rPr lang="en-US" smtClean="0"/>
              <a:pPr/>
              <a:t>‹#›</a:t>
            </a:fld>
            <a:endParaRPr lang="en-US"/>
          </a:p>
        </p:txBody>
      </p:sp>
    </p:spTree>
    <p:extLst>
      <p:ext uri="{BB962C8B-B14F-4D97-AF65-F5344CB8AC3E}">
        <p14:creationId xmlns:p14="http://schemas.microsoft.com/office/powerpoint/2010/main" val="165860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F682F0-DFDD-9D47-904F-863866E342F8}" type="datetimeFigureOut">
              <a:rPr lang="en-US" smtClean="0"/>
              <a:pPr/>
              <a:t>10/26/2022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A54F2-9768-BB4D-944F-81B872D1A08B}" type="slidenum">
              <a:rPr lang="en-US" smtClean="0"/>
              <a:pPr/>
              <a:t>‹#›</a:t>
            </a:fld>
            <a:endParaRPr lang="en-US"/>
          </a:p>
        </p:txBody>
      </p:sp>
    </p:spTree>
    <p:extLst>
      <p:ext uri="{BB962C8B-B14F-4D97-AF65-F5344CB8AC3E}">
        <p14:creationId xmlns:p14="http://schemas.microsoft.com/office/powerpoint/2010/main" val="2642600740"/>
      </p:ext>
    </p:extLst>
  </p:cSld>
  <p:clrMap bg1="lt1" tx1="dk1" bg2="lt2" tx2="dk2" accent1="accent1" accent2="accent2" accent3="accent3" accent4="accent4" accent5="accent5" accent6="accent6" hlink="hlink" folHlink="folHlink"/>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landsat.usgs.gov/about_mission_history.php"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a:t>
            </a:fld>
            <a:endParaRPr lang="en-US"/>
          </a:p>
        </p:txBody>
      </p:sp>
    </p:spTree>
    <p:extLst>
      <p:ext uri="{BB962C8B-B14F-4D97-AF65-F5344CB8AC3E}">
        <p14:creationId xmlns:p14="http://schemas.microsoft.com/office/powerpoint/2010/main" val="1764876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09493">
              <a:defRPr/>
            </a:pPr>
            <a:r>
              <a:rPr lang="en-US" dirty="0">
                <a:latin typeface="Arial"/>
                <a:cs typeface="Arial"/>
              </a:rPr>
              <a:t>MODIS is one of the key imaging instruments for NASA Earth Observing System (EOS). It is designed to measure large-scale global dynamics across land, oceans, and the atmosphere. Flying on two satellites allows the MODIS sensor to capture imagery of the same area on the Earth at different times of day. The two instruments are almost identical to each other and both generate daily, continuous, global, multispectral, and multi-temporal data of the Earth to build a comprehensive record of our Earth’s parameters. </a:t>
            </a:r>
          </a:p>
          <a:p>
            <a:pPr defTabSz="609493">
              <a:defRPr/>
            </a:pPr>
            <a:endParaRPr lang="en-US" dirty="0">
              <a:latin typeface="Arial"/>
              <a:cs typeface="Arial"/>
            </a:endParaRPr>
          </a:p>
          <a:p>
            <a:pPr defTabSz="609493">
              <a:defRPr/>
            </a:pPr>
            <a:r>
              <a:rPr lang="en-US" dirty="0">
                <a:latin typeface="Arial"/>
                <a:cs typeface="Arial"/>
              </a:rPr>
              <a:t>Terra MODIS passes from North to South across the equator in the Morning, and Aqua MODIS passes from South to North across the equator in the afternoon. This allows MODIS to observe any location in mid-to high latitudes twice daily (one daytime pass and one night time pass).</a:t>
            </a:r>
          </a:p>
          <a:p>
            <a:pPr defTabSz="609493">
              <a:defRPr/>
            </a:pPr>
            <a:endParaRPr lang="en-US" dirty="0">
              <a:latin typeface="Arial"/>
              <a:cs typeface="Arial"/>
            </a:endParaRPr>
          </a:p>
          <a:p>
            <a:pPr defTabSz="609493">
              <a:defRPr/>
            </a:pPr>
            <a:r>
              <a:rPr lang="en-US" dirty="0">
                <a:latin typeface="Arial"/>
                <a:cs typeface="Arial"/>
              </a:rPr>
              <a:t>For wildfires, MODIS is very useful due to its daily recurrence rate. Therefore, it can be used for hot spot fire detection and for smoke detection. It can also be used to track the progression of a fire on a daily basis.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19</a:t>
            </a:fld>
            <a:endParaRPr lang="en-US"/>
          </a:p>
        </p:txBody>
      </p:sp>
    </p:spTree>
    <p:extLst>
      <p:ext uri="{BB962C8B-B14F-4D97-AF65-F5344CB8AC3E}">
        <p14:creationId xmlns:p14="http://schemas.microsoft.com/office/powerpoint/2010/main" val="142262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to classify</a:t>
            </a:r>
            <a:r>
              <a:rPr lang="en-US" baseline="0" dirty="0"/>
              <a:t> imagery but almost all can be categorized into two approaches: pixel based and object based.  In pixel based approaches, each pixel is grouped into a spectrally similar class.  These approaches are most useful where there are multiple changes in land use within a short period of time, and they are best suited when there is wall to wall data coverage and time series consistency at the pixel level is required.  </a:t>
            </a:r>
          </a:p>
          <a:p>
            <a:endParaRPr lang="en-US" baseline="0" dirty="0"/>
          </a:p>
          <a:p>
            <a:r>
              <a:rPr lang="en-US" baseline="0" dirty="0"/>
              <a:t>Object-based approaches partitions an image into groups of pixels that are spectrally similar and spatially adjacent. </a:t>
            </a:r>
            <a:r>
              <a:rPr lang="en-US" dirty="0"/>
              <a:t>Boundaries of pixel groups delineate ground objects in much the same way a human analyst would do based on its shape, tone, and texture.</a:t>
            </a:r>
            <a:r>
              <a:rPr lang="en-US" baseline="0" dirty="0"/>
              <a:t> This process is called segmentation.  These kinds of images can be easier for an analyst to interpret.  This approach is also used on radar imagery to reduce speckle.  It is especially useful for high spatial resolution imagery because pixel-based approaches tend to be very noisy.  </a:t>
            </a:r>
          </a:p>
          <a:p>
            <a:endParaRPr lang="en-US" baseline="0" dirty="0"/>
          </a:p>
          <a:p>
            <a:r>
              <a:rPr lang="en-US" baseline="0" dirty="0"/>
              <a:t>The images below show the visual differences between the two approaches.  On the right is the pixel based approach and on the right, you can see the same image that has been segmented and classified.  It produces a much smoother image.  </a:t>
            </a:r>
            <a:endParaRPr lang="en-US" dirty="0"/>
          </a:p>
          <a:p>
            <a:endParaRPr lang="en-US" dirty="0"/>
          </a:p>
          <a:p>
            <a:endParaRPr lang="en-US" dirty="0"/>
          </a:p>
          <a:p>
            <a:r>
              <a:rPr lang="en-US" dirty="0"/>
              <a:t>http://</a:t>
            </a:r>
            <a:r>
              <a:rPr lang="en-US" dirty="0" err="1"/>
              <a:t>www.ecognition.com</a:t>
            </a:r>
            <a:r>
              <a:rPr lang="en-US" dirty="0"/>
              <a:t>/sites/default/files/273_0168.pdf</a:t>
            </a:r>
          </a:p>
          <a:p>
            <a:r>
              <a:rPr lang="en-US" dirty="0"/>
              <a:t>Image segmentation is the process of partitioning</a:t>
            </a:r>
            <a:r>
              <a:rPr lang="en-US" baseline="0" dirty="0"/>
              <a:t> an image into groups of pixels that are spectrally similar and spatially adjacent</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24</a:t>
            </a:fld>
            <a:endParaRPr lang="en-US"/>
          </a:p>
        </p:txBody>
      </p:sp>
    </p:spTree>
    <p:extLst>
      <p:ext uri="{BB962C8B-B14F-4D97-AF65-F5344CB8AC3E}">
        <p14:creationId xmlns:p14="http://schemas.microsoft.com/office/powerpoint/2010/main" val="42400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to classify</a:t>
            </a:r>
            <a:r>
              <a:rPr lang="en-US" baseline="0" dirty="0"/>
              <a:t> imagery but almost all can be categorized into two approaches: pixel based and object based.  In pixel based approaches, each pixel is grouped into a spectrally similar class.  These approaches are most useful where there are multiple changes in land use within a short period of time, and they are best suited when there is wall to wall data coverage and time series consistency at the pixel level is required.  </a:t>
            </a:r>
          </a:p>
          <a:p>
            <a:endParaRPr lang="en-US" baseline="0" dirty="0"/>
          </a:p>
          <a:p>
            <a:r>
              <a:rPr lang="en-US" baseline="0" dirty="0"/>
              <a:t>Object-based approaches partitions an image into groups of pixels that are spectrally similar and spatially adjacent. </a:t>
            </a:r>
            <a:r>
              <a:rPr lang="en-US" dirty="0"/>
              <a:t>Boundaries of pixel groups delineate ground objects in much the same way a human analyst would do based on its shape, tone, and texture.</a:t>
            </a:r>
            <a:r>
              <a:rPr lang="en-US" baseline="0" dirty="0"/>
              <a:t> This process is called segmentation.  These kinds of images can be easier for an analyst to interpret.  This approach is also used on radar imagery to reduce speckle.  It is especially useful for high spatial resolution imagery because pixel-based approaches tend to be very noisy.  </a:t>
            </a:r>
          </a:p>
          <a:p>
            <a:endParaRPr lang="en-US" baseline="0" dirty="0"/>
          </a:p>
          <a:p>
            <a:r>
              <a:rPr lang="en-US" baseline="0" dirty="0"/>
              <a:t>The images below show the visual differences between the two approaches.  On the right is the pixel based approach and on the right, you can see the same image that has been segmented and classified.  It produces a much smoother image.  </a:t>
            </a:r>
            <a:endParaRPr lang="en-US" dirty="0"/>
          </a:p>
          <a:p>
            <a:endParaRPr lang="en-US" dirty="0"/>
          </a:p>
          <a:p>
            <a:endParaRPr lang="en-US" dirty="0"/>
          </a:p>
          <a:p>
            <a:r>
              <a:rPr lang="en-US" dirty="0"/>
              <a:t>http://</a:t>
            </a:r>
            <a:r>
              <a:rPr lang="en-US" dirty="0" err="1"/>
              <a:t>www.ecognition.com</a:t>
            </a:r>
            <a:r>
              <a:rPr lang="en-US" dirty="0"/>
              <a:t>/sites/default/files/273_0168.pdf</a:t>
            </a:r>
          </a:p>
          <a:p>
            <a:r>
              <a:rPr lang="en-US" dirty="0"/>
              <a:t>Image segmentation is the process of partitioning</a:t>
            </a:r>
            <a:r>
              <a:rPr lang="en-US" baseline="0" dirty="0"/>
              <a:t> an image into groups of pixels that are spectrally similar and spatially adjacent</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25</a:t>
            </a:fld>
            <a:endParaRPr lang="en-US"/>
          </a:p>
        </p:txBody>
      </p:sp>
    </p:spTree>
    <p:extLst>
      <p:ext uri="{BB962C8B-B14F-4D97-AF65-F5344CB8AC3E}">
        <p14:creationId xmlns:p14="http://schemas.microsoft.com/office/powerpoint/2010/main" val="865596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different methods are typically used to create land cover maps.  The supervised method can use either a pixel-based approach or an object-based approach.  The unsupervised method uses a pixel-based approach.  The supervised method uses user-defined areas of known land cover types that are called training areas.  These areas are then used to define the statistical parameters of classification algorithms.  The algorithm then automatically identifies and labels all pixels or segments that are statistically similar to the training data.</a:t>
            </a:r>
          </a:p>
          <a:p>
            <a:endParaRPr lang="en-US" baseline="0" dirty="0"/>
          </a:p>
          <a:p>
            <a:r>
              <a:rPr lang="en-US" baseline="0" dirty="0"/>
              <a:t>In the unsupervised method, a classification algorithm assigns each pixel into one of a number of user-specified classes.  Then interpreters assign each of the pixel groupings a value corresponding to a land cover class.</a:t>
            </a:r>
          </a:p>
          <a:p>
            <a:endParaRPr lang="en-US" baseline="0" dirty="0"/>
          </a:p>
          <a:p>
            <a:r>
              <a:rPr lang="en-US" baseline="0" dirty="0"/>
              <a:t>I’m going to describe to you a little more about the supervised approach.</a:t>
            </a:r>
            <a:endParaRPr lang="en-US" dirty="0"/>
          </a:p>
          <a:p>
            <a:endParaRPr lang="en-US" dirty="0"/>
          </a:p>
          <a:p>
            <a:endParaRPr lang="en-US" dirty="0"/>
          </a:p>
          <a:p>
            <a:r>
              <a:rPr lang="en-US" dirty="0"/>
              <a:t>https://</a:t>
            </a:r>
            <a:r>
              <a:rPr lang="en-US" dirty="0" err="1"/>
              <a:t>www.e-education.psu.edu</a:t>
            </a:r>
            <a:r>
              <a:rPr lang="en-US" dirty="0"/>
              <a:t>/</a:t>
            </a:r>
            <a:r>
              <a:rPr lang="en-US" dirty="0" err="1"/>
              <a:t>natureofgeoinfo</a:t>
            </a:r>
            <a:r>
              <a:rPr lang="en-US" dirty="0"/>
              <a:t>/c8_p18.html</a:t>
            </a:r>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26</a:t>
            </a:fld>
            <a:endParaRPr lang="en-US"/>
          </a:p>
        </p:txBody>
      </p:sp>
    </p:spTree>
    <p:extLst>
      <p:ext uri="{BB962C8B-B14F-4D97-AF65-F5344CB8AC3E}">
        <p14:creationId xmlns:p14="http://schemas.microsoft.com/office/powerpoint/2010/main" val="927907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different methods are typically used to create land cover maps.  The supervised method can use either a pixel-based approach or an object-based approach.  The unsupervised method uses a pixel-based approach.  The supervised method uses user-defined areas of known land cover types that are called training areas.  These areas are then used to define the statistical parameters of classification algorithms.  The algorithm then automatically identifies and labels all pixels or segments that are statistically similar to the training data.</a:t>
            </a:r>
          </a:p>
          <a:p>
            <a:endParaRPr lang="en-US" baseline="0" dirty="0"/>
          </a:p>
          <a:p>
            <a:r>
              <a:rPr lang="en-US" baseline="0" dirty="0"/>
              <a:t>In the unsupervised method, a classification algorithm assigns each pixel into one of a number of user-specified classes.  Then interpreters assign each of the pixel groupings a value corresponding to a land cover class.</a:t>
            </a:r>
          </a:p>
          <a:p>
            <a:endParaRPr lang="en-US" baseline="0" dirty="0"/>
          </a:p>
          <a:p>
            <a:r>
              <a:rPr lang="en-US" baseline="0" dirty="0"/>
              <a:t>I’m going to describe to you a little more about the supervised approach.</a:t>
            </a:r>
            <a:endParaRPr lang="en-US" dirty="0"/>
          </a:p>
          <a:p>
            <a:endParaRPr lang="en-US" dirty="0"/>
          </a:p>
          <a:p>
            <a:endParaRPr lang="en-US" dirty="0"/>
          </a:p>
          <a:p>
            <a:r>
              <a:rPr lang="en-US" dirty="0"/>
              <a:t>https://</a:t>
            </a:r>
            <a:r>
              <a:rPr lang="en-US" dirty="0" err="1"/>
              <a:t>www.e-education.psu.edu</a:t>
            </a:r>
            <a:r>
              <a:rPr lang="en-US" dirty="0"/>
              <a:t>/</a:t>
            </a:r>
            <a:r>
              <a:rPr lang="en-US" dirty="0" err="1"/>
              <a:t>natureofgeoinfo</a:t>
            </a:r>
            <a:r>
              <a:rPr lang="en-US" dirty="0"/>
              <a:t>/c8_p18.html</a:t>
            </a:r>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27</a:t>
            </a:fld>
            <a:endParaRPr lang="en-US"/>
          </a:p>
        </p:txBody>
      </p:sp>
    </p:spTree>
    <p:extLst>
      <p:ext uri="{BB962C8B-B14F-4D97-AF65-F5344CB8AC3E}">
        <p14:creationId xmlns:p14="http://schemas.microsoft.com/office/powerpoint/2010/main" val="473477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a:t>NDVI: </a:t>
            </a:r>
          </a:p>
          <a:p>
            <a:pPr marL="0" marR="0" indent="0" algn="l" defTabSz="609493" rtl="0" eaLnBrk="1" fontAlgn="auto" latinLnBrk="0" hangingPunct="1">
              <a:lnSpc>
                <a:spcPct val="100000"/>
              </a:lnSpc>
              <a:spcBef>
                <a:spcPts val="0"/>
              </a:spcBef>
              <a:spcAft>
                <a:spcPts val="0"/>
              </a:spcAft>
              <a:buClrTx/>
              <a:buSzTx/>
              <a:buFontTx/>
              <a:buNone/>
              <a:tabLst/>
              <a:defRPr/>
            </a:pPr>
            <a:endParaRPr lang="en-US" dirty="0"/>
          </a:p>
          <a:p>
            <a:pPr marL="0" marR="0" indent="0" algn="l" defTabSz="609493" rtl="0" eaLnBrk="1" fontAlgn="auto" latinLnBrk="0" hangingPunct="1">
              <a:lnSpc>
                <a:spcPct val="100000"/>
              </a:lnSpc>
              <a:spcBef>
                <a:spcPts val="0"/>
              </a:spcBef>
              <a:spcAft>
                <a:spcPts val="0"/>
              </a:spcAft>
              <a:buClrTx/>
              <a:buSzTx/>
              <a:buFontTx/>
              <a:buNone/>
              <a:tabLst/>
              <a:defRPr/>
            </a:pPr>
            <a:r>
              <a:rPr lang="en-US" dirty="0"/>
              <a:t>The Enhanced Vegetation</a:t>
            </a:r>
            <a:r>
              <a:rPr lang="en-US" baseline="0" dirty="0"/>
              <a:t> Index, or </a:t>
            </a:r>
            <a:r>
              <a:rPr lang="en-US" dirty="0"/>
              <a:t>EVI, is another vegetation</a:t>
            </a:r>
            <a:r>
              <a:rPr lang="en-US" baseline="0" dirty="0"/>
              <a:t> index available as a standard product from the MODIS sensor.  The NDVI is more chlorophyll sensitive while the EVI is more responsive to canopy structural variations, including Leaf Area Index  and canopy type.  One problem with the NDVI is that it saturates over high biomass areas.  The EVI was developed to optimize the vegetation signal with improved sensitivity in high biomass regions and a reduction in atmospheric influences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40</a:t>
            </a:fld>
            <a:endParaRPr lang="en-US"/>
          </a:p>
        </p:txBody>
      </p:sp>
    </p:spTree>
    <p:extLst>
      <p:ext uri="{BB962C8B-B14F-4D97-AF65-F5344CB8AC3E}">
        <p14:creationId xmlns:p14="http://schemas.microsoft.com/office/powerpoint/2010/main" val="1507656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baseline="0" dirty="0"/>
              <a:t>As you recall, when sunlight strikes plant leaves the chlorophyll in those leaves strongly absorbs visible light (blue and red), and the cell structure of the leaves reflects green, and strongly reflects near-infrared light.  This is portrayed in this graphic on the top as well as the graph. The two key wavelengths for NDVI are the Red and Near-infrared.  In the graph you can see where the red is being absorbed (low reflectance) and the near-infrared is highly reflective.</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41</a:t>
            </a:fld>
            <a:endParaRPr lang="en-US"/>
          </a:p>
        </p:txBody>
      </p:sp>
    </p:spTree>
    <p:extLst>
      <p:ext uri="{BB962C8B-B14F-4D97-AF65-F5344CB8AC3E}">
        <p14:creationId xmlns:p14="http://schemas.microsoft.com/office/powerpoint/2010/main" val="754893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NDVI is the relationship between the Red and the Near-Infrared</a:t>
            </a:r>
            <a:r>
              <a:rPr lang="en-US" baseline="0" dirty="0"/>
              <a:t> wavelengths.  The actual formula is specified here.  </a:t>
            </a:r>
          </a:p>
          <a:p>
            <a:r>
              <a:rPr lang="en-US" baseline="0" dirty="0"/>
              <a:t>The values of NDVI for an individual pixel range from -1 to 1.  Any pixel between -1 and 0 means no vegetation and pixels close to 1 indicates the highest possible density of green leaves.</a:t>
            </a:r>
          </a:p>
          <a:p>
            <a:endParaRPr lang="en-US" baseline="0" dirty="0"/>
          </a:p>
          <a:p>
            <a:r>
              <a:rPr lang="en-US" baseline="0" dirty="0"/>
              <a:t>The picture on the right shows that healthy green vegetation absorbs most of the visible light (only 8% is reflected) and reflects a large portion of the near-infrared light (50% is reflected).  Unhealthy, sparse or senescing vegetation reflects more visible light (30% is reflected) and less near-infrared light (40% is reflected).    You can see the difference in the resulting NDVI values below the image.  The green vegetation has a value closer to 1, while the brown vegetation has a value closer to 0.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42</a:t>
            </a:fld>
            <a:endParaRPr lang="en-US"/>
          </a:p>
        </p:txBody>
      </p:sp>
    </p:spTree>
    <p:extLst>
      <p:ext uri="{BB962C8B-B14F-4D97-AF65-F5344CB8AC3E}">
        <p14:creationId xmlns:p14="http://schemas.microsoft.com/office/powerpoint/2010/main" val="1310157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a:t>NDVI</a:t>
            </a:r>
            <a:r>
              <a:rPr lang="en-US" baseline="0" dirty="0"/>
              <a:t> anomalies are often use to show current vegetation patterns relative to the long term averages. This can be calculated by subtracting the long-term mean from the current value and is often done on a monthly basis. For example, if the anomaly is negative, this indicates that the vegetation is less green than normal which may be indicative of drought-like conditions.  The brown areas in these pictures show negative anomalies for the years specified.  </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43</a:t>
            </a:fld>
            <a:endParaRPr lang="en-US"/>
          </a:p>
        </p:txBody>
      </p:sp>
    </p:spTree>
    <p:extLst>
      <p:ext uri="{BB962C8B-B14F-4D97-AF65-F5344CB8AC3E}">
        <p14:creationId xmlns:p14="http://schemas.microsoft.com/office/powerpoint/2010/main" val="242566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342900" lvl="0" indent="-342900">
              <a:buSzPct val="100000"/>
              <a:buFont typeface="Arial"/>
              <a:buChar char="•"/>
            </a:pPr>
            <a:r>
              <a:rPr lang="en-US" sz="1200" dirty="0">
                <a:solidFill>
                  <a:srgbClr val="000000"/>
                </a:solidFill>
                <a:latin typeface="+mn-lt"/>
                <a:ea typeface="Arial"/>
                <a:cs typeface="Arial"/>
                <a:sym typeface="Arial"/>
              </a:rPr>
              <a:t>Inferred indirectly from emitted Infrared radiation by clouds </a:t>
            </a:r>
            <a:r>
              <a:rPr lang="en-US" sz="1200" b="1" dirty="0">
                <a:solidFill>
                  <a:srgbClr val="000000"/>
                </a:solidFill>
                <a:latin typeface="+mn-lt"/>
                <a:ea typeface="Arial"/>
                <a:cs typeface="Arial"/>
                <a:sym typeface="Arial"/>
              </a:rPr>
              <a:t>(Passive Remote Sensing)</a:t>
            </a:r>
          </a:p>
          <a:p>
            <a:pPr lvl="0">
              <a:buClr>
                <a:srgbClr val="0000FF"/>
              </a:buClr>
              <a:buSzPct val="60000"/>
            </a:pPr>
            <a:endParaRPr lang="en-US" sz="1200" dirty="0">
              <a:solidFill>
                <a:srgbClr val="000000"/>
              </a:solidFill>
              <a:latin typeface="+mn-lt"/>
              <a:ea typeface="Arial"/>
              <a:cs typeface="Arial"/>
              <a:sym typeface="Arial"/>
            </a:endParaRPr>
          </a:p>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05473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342900" lvl="0" indent="-342900">
              <a:buSzPct val="100000"/>
              <a:buFont typeface="Arial"/>
              <a:buChar char="•"/>
            </a:pPr>
            <a:r>
              <a:rPr lang="en-US" sz="1200" dirty="0">
                <a:solidFill>
                  <a:srgbClr val="000000"/>
                </a:solidFill>
                <a:latin typeface="+mn-lt"/>
                <a:ea typeface="Arial"/>
                <a:cs typeface="Arial"/>
                <a:sym typeface="Arial"/>
              </a:rPr>
              <a:t>Inferred indirectly from emitted Infrared radiation by clouds </a:t>
            </a:r>
            <a:r>
              <a:rPr lang="en-US" sz="1200" b="1" dirty="0">
                <a:solidFill>
                  <a:srgbClr val="000000"/>
                </a:solidFill>
                <a:latin typeface="+mn-lt"/>
                <a:ea typeface="Arial"/>
                <a:cs typeface="Arial"/>
                <a:sym typeface="Arial"/>
              </a:rPr>
              <a:t>(Passive Remote Sensing)</a:t>
            </a:r>
          </a:p>
          <a:p>
            <a:pPr lvl="0">
              <a:buClr>
                <a:srgbClr val="0000FF"/>
              </a:buClr>
              <a:buSzPct val="60000"/>
            </a:pPr>
            <a:endParaRPr lang="en-US" sz="1200" dirty="0">
              <a:solidFill>
                <a:srgbClr val="000000"/>
              </a:solidFill>
              <a:latin typeface="+mn-lt"/>
              <a:ea typeface="Arial"/>
              <a:cs typeface="Arial"/>
              <a:sym typeface="Arial"/>
            </a:endParaRPr>
          </a:p>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0547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10</a:t>
            </a:fld>
            <a:endParaRPr lang="en-US"/>
          </a:p>
        </p:txBody>
      </p:sp>
    </p:spTree>
    <p:extLst>
      <p:ext uri="{BB962C8B-B14F-4D97-AF65-F5344CB8AC3E}">
        <p14:creationId xmlns:p14="http://schemas.microsoft.com/office/powerpoint/2010/main" val="2983652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12</a:t>
            </a:fld>
            <a:endParaRPr lang="en-US"/>
          </a:p>
        </p:txBody>
      </p:sp>
    </p:spTree>
    <p:extLst>
      <p:ext uri="{BB962C8B-B14F-4D97-AF65-F5344CB8AC3E}">
        <p14:creationId xmlns:p14="http://schemas.microsoft.com/office/powerpoint/2010/main" val="854369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hlinkClick r:id="rId3"/>
              </a:rPr>
              <a:t>From: http://landsat.usgs.gov//about_mission_history.php</a:t>
            </a:r>
            <a:endParaRPr lang="en-US" sz="1600" dirty="0"/>
          </a:p>
          <a:p>
            <a:endParaRPr lang="en-US" sz="1600"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13</a:t>
            </a:fld>
            <a:endParaRPr lang="en-US"/>
          </a:p>
        </p:txBody>
      </p:sp>
    </p:spTree>
    <p:extLst>
      <p:ext uri="{BB962C8B-B14F-4D97-AF65-F5344CB8AC3E}">
        <p14:creationId xmlns:p14="http://schemas.microsoft.com/office/powerpoint/2010/main" val="81829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16</a:t>
            </a:fld>
            <a:endParaRPr lang="en-US"/>
          </a:p>
        </p:txBody>
      </p:sp>
    </p:spTree>
    <p:extLst>
      <p:ext uri="{BB962C8B-B14F-4D97-AF65-F5344CB8AC3E}">
        <p14:creationId xmlns:p14="http://schemas.microsoft.com/office/powerpoint/2010/main" val="119714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rtl="0">
              <a:lnSpc>
                <a:spcPct val="100000"/>
              </a:lnSpc>
              <a:spcBef>
                <a:spcPts val="0"/>
              </a:spcBef>
              <a:spcAft>
                <a:spcPts val="0"/>
              </a:spcAft>
              <a:buClr>
                <a:schemeClr val="tx1"/>
              </a:buClr>
              <a:buSzPct val="100000"/>
              <a:buFont typeface="Wingdings" charset="2"/>
              <a:buChar char="§"/>
            </a:pPr>
            <a:r>
              <a:rPr lang="en-US" sz="1600" b="0" i="0" u="none" strike="noStrike" cap="none" baseline="0" dirty="0">
                <a:solidFill>
                  <a:schemeClr val="dk1"/>
                </a:solidFill>
                <a:latin typeface="+mn-lt"/>
                <a:ea typeface="Calibri"/>
                <a:cs typeface="Calibri"/>
                <a:sym typeface="Calibri"/>
                <a:rtl val="0"/>
              </a:rPr>
              <a:t>Polar orbit, 1:30 pm equator crossing time</a:t>
            </a:r>
          </a:p>
          <a:p>
            <a:pPr marL="285750" marR="0" lvl="0" indent="-285750" algn="l" rtl="0">
              <a:lnSpc>
                <a:spcPct val="100000"/>
              </a:lnSpc>
              <a:spcBef>
                <a:spcPts val="0"/>
              </a:spcBef>
              <a:spcAft>
                <a:spcPts val="0"/>
              </a:spcAft>
              <a:buClr>
                <a:schemeClr val="tx1"/>
              </a:buClr>
              <a:buSzPct val="100000"/>
              <a:buFont typeface="Wingdings" charset="2"/>
              <a:buChar char="§"/>
            </a:pPr>
            <a:r>
              <a:rPr lang="en-US" sz="1600" b="0" i="0" u="none" strike="noStrike" cap="none" baseline="0" dirty="0">
                <a:solidFill>
                  <a:schemeClr val="dk1"/>
                </a:solidFill>
                <a:latin typeface="+mn-lt"/>
                <a:ea typeface="Calibri"/>
                <a:cs typeface="Calibri"/>
                <a:sym typeface="Calibri"/>
                <a:rtl val="0"/>
              </a:rPr>
              <a:t>Global Coverage</a:t>
            </a:r>
          </a:p>
          <a:p>
            <a:pPr marL="285750" marR="0" lvl="0" indent="-285750" algn="l" rtl="0">
              <a:lnSpc>
                <a:spcPct val="100000"/>
              </a:lnSpc>
              <a:spcBef>
                <a:spcPts val="0"/>
              </a:spcBef>
              <a:spcAft>
                <a:spcPts val="0"/>
              </a:spcAft>
              <a:buClr>
                <a:schemeClr val="tx1"/>
              </a:buClr>
              <a:buSzPct val="100000"/>
              <a:buFont typeface="Wingdings" charset="2"/>
              <a:buChar char="§"/>
            </a:pPr>
            <a:r>
              <a:rPr lang="en-US" sz="1600" b="0" i="0" u="none" strike="noStrike" cap="none" baseline="0" dirty="0">
                <a:solidFill>
                  <a:schemeClr val="dk1"/>
                </a:solidFill>
                <a:latin typeface="+mn-lt"/>
                <a:ea typeface="Calibri"/>
                <a:cs typeface="Calibri"/>
                <a:sym typeface="Calibri"/>
                <a:rtl val="0"/>
              </a:rPr>
              <a:t>May 4, 2002 – Present</a:t>
            </a:r>
          </a:p>
          <a:p>
            <a:pPr marL="285750" marR="0" lvl="0" indent="-285750" algn="l" rtl="0">
              <a:lnSpc>
                <a:spcPct val="100000"/>
              </a:lnSpc>
              <a:spcBef>
                <a:spcPts val="0"/>
              </a:spcBef>
              <a:spcAft>
                <a:spcPts val="0"/>
              </a:spcAft>
              <a:buClr>
                <a:schemeClr val="tx1"/>
              </a:buClr>
              <a:buSzPct val="100000"/>
              <a:buFont typeface="Wingdings" charset="2"/>
              <a:buChar char="§"/>
            </a:pPr>
            <a:r>
              <a:rPr lang="en-US" sz="1600" b="0" i="0" u="none" strike="noStrike" cap="none" baseline="0" dirty="0">
                <a:solidFill>
                  <a:schemeClr val="dk1"/>
                </a:solidFill>
                <a:latin typeface="+mn-lt"/>
                <a:ea typeface="Calibri"/>
                <a:cs typeface="Calibri"/>
                <a:sym typeface="Calibri"/>
                <a:rtl val="0"/>
              </a:rPr>
              <a:t>1-2 observations per day</a:t>
            </a:r>
          </a:p>
          <a:p>
            <a:pPr marL="285750" marR="0" lvl="0" indent="-285750" algn="l" rtl="0">
              <a:lnSpc>
                <a:spcPct val="100000"/>
              </a:lnSpc>
              <a:spcBef>
                <a:spcPts val="0"/>
              </a:spcBef>
              <a:spcAft>
                <a:spcPts val="0"/>
              </a:spcAft>
              <a:buClr>
                <a:schemeClr val="tx1"/>
              </a:buClr>
              <a:buSzPct val="100000"/>
              <a:buFont typeface="Wingdings" charset="2"/>
              <a:buChar char="§"/>
            </a:pPr>
            <a:r>
              <a:rPr lang="en-US" sz="1600" i="0" u="none" strike="noStrike" cap="none" baseline="0" dirty="0">
                <a:solidFill>
                  <a:srgbClr val="000000"/>
                </a:solidFill>
                <a:latin typeface="+mn-lt"/>
                <a:ea typeface="Calibri"/>
                <a:cs typeface="Calibri"/>
                <a:sym typeface="Calibri"/>
                <a:rtl val="0"/>
              </a:rPr>
              <a:t>Sensors:</a:t>
            </a:r>
          </a:p>
          <a:p>
            <a:pPr marL="285750" marR="0" lvl="0" indent="-285750" algn="l" rtl="0">
              <a:lnSpc>
                <a:spcPct val="100000"/>
              </a:lnSpc>
              <a:spcBef>
                <a:spcPts val="0"/>
              </a:spcBef>
              <a:spcAft>
                <a:spcPts val="0"/>
              </a:spcAft>
              <a:buClr>
                <a:schemeClr val="tx1"/>
              </a:buClr>
              <a:buSzPct val="25000"/>
              <a:buFont typeface="Wingdings" charset="2"/>
              <a:buChar char="§"/>
            </a:pPr>
            <a:r>
              <a:rPr lang="en-US" sz="1600" i="0" u="none" strike="noStrike" cap="none" baseline="0" dirty="0">
                <a:solidFill>
                  <a:srgbClr val="000000"/>
                </a:solidFill>
                <a:latin typeface="+mn-lt"/>
                <a:ea typeface="Calibri"/>
                <a:cs typeface="Calibri"/>
                <a:sym typeface="Calibri"/>
                <a:rtl val="0"/>
              </a:rPr>
              <a:t>     AIRS, AMSU, CERES, MODIS,   </a:t>
            </a:r>
          </a:p>
          <a:p>
            <a:pPr marL="285750" marR="0" lvl="0" indent="-285750" algn="l" rtl="0">
              <a:lnSpc>
                <a:spcPct val="100000"/>
              </a:lnSpc>
              <a:spcBef>
                <a:spcPts val="0"/>
              </a:spcBef>
              <a:spcAft>
                <a:spcPts val="0"/>
              </a:spcAft>
              <a:buClr>
                <a:schemeClr val="tx1"/>
              </a:buClr>
              <a:buSzPct val="25000"/>
              <a:buFont typeface="Wingdings" charset="2"/>
              <a:buChar char="§"/>
            </a:pPr>
            <a:r>
              <a:rPr lang="en-US" sz="1600" i="0" u="none" strike="noStrike" cap="none" baseline="0" dirty="0">
                <a:solidFill>
                  <a:srgbClr val="000000"/>
                </a:solidFill>
                <a:latin typeface="+mn-lt"/>
                <a:ea typeface="Calibri"/>
                <a:cs typeface="Calibri"/>
                <a:sym typeface="Calibri"/>
                <a:rtl val="0"/>
              </a:rPr>
              <a:t>       AMSR-E</a:t>
            </a:r>
            <a:endParaRPr lang="en-US" sz="1600" b="0" i="0" u="none" strike="noStrike" cap="none" baseline="0" dirty="0">
              <a:solidFill>
                <a:schemeClr val="dk1"/>
              </a:solidFill>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17</a:t>
            </a:fld>
            <a:endParaRPr lang="en-US"/>
          </a:p>
        </p:txBody>
      </p:sp>
    </p:spTree>
    <p:extLst>
      <p:ext uri="{BB962C8B-B14F-4D97-AF65-F5344CB8AC3E}">
        <p14:creationId xmlns:p14="http://schemas.microsoft.com/office/powerpoint/2010/main" val="2060059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09493">
              <a:defRPr/>
            </a:pPr>
            <a:r>
              <a:rPr lang="en-US" dirty="0">
                <a:latin typeface="Arial"/>
                <a:cs typeface="Arial"/>
              </a:rPr>
              <a:t>MODIS is one of the key imaging instruments for NASA Earth Observing System (EOS). It is designed to measure large-scale global dynamics across land, oceans, and the atmosphere. Flying on two satellites allows the MODIS sensor to capture imagery of the same area on the Earth at different times of day. The two instruments are almost identical to each other and both generate daily, continuous, global, multispectral, and multi-temporal data of the Earth to build a comprehensive record of our Earth’s parameters. </a:t>
            </a:r>
          </a:p>
          <a:p>
            <a:pPr defTabSz="609493">
              <a:defRPr/>
            </a:pPr>
            <a:endParaRPr lang="en-US" dirty="0">
              <a:latin typeface="Arial"/>
              <a:cs typeface="Arial"/>
            </a:endParaRPr>
          </a:p>
          <a:p>
            <a:pPr defTabSz="609493">
              <a:defRPr/>
            </a:pPr>
            <a:r>
              <a:rPr lang="en-US" dirty="0">
                <a:latin typeface="Arial"/>
                <a:cs typeface="Arial"/>
              </a:rPr>
              <a:t>Terra MODIS passes from North to South across the equator in the Morning, and Aqua MODIS passes from South to North across the equator in the afternoon. This allows MODIS to observe any location in mid-to high latitudes twice daily (one daytime pass and one night time pass).</a:t>
            </a:r>
          </a:p>
          <a:p>
            <a:pPr defTabSz="609493">
              <a:defRPr/>
            </a:pPr>
            <a:endParaRPr lang="en-US" dirty="0">
              <a:latin typeface="Arial"/>
              <a:cs typeface="Arial"/>
            </a:endParaRPr>
          </a:p>
          <a:p>
            <a:pPr defTabSz="609493">
              <a:defRPr/>
            </a:pPr>
            <a:r>
              <a:rPr lang="en-US" dirty="0">
                <a:latin typeface="Arial"/>
                <a:cs typeface="Arial"/>
              </a:rPr>
              <a:t>For wildfires, MODIS is very useful due to its daily recurrence rate. Therefore, it can be used for hot spot fire detection and for smoke detection. It can also be used to track the progression of a fire on a daily basis.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18</a:t>
            </a:fld>
            <a:endParaRPr lang="en-US"/>
          </a:p>
        </p:txBody>
      </p:sp>
    </p:spTree>
    <p:extLst>
      <p:ext uri="{BB962C8B-B14F-4D97-AF65-F5344CB8AC3E}">
        <p14:creationId xmlns:p14="http://schemas.microsoft.com/office/powerpoint/2010/main" val="1662924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8758" t="63329" r="8769" b="5508"/>
          <a:stretch/>
        </p:blipFill>
        <p:spPr>
          <a:xfrm>
            <a:off x="-1652" y="-1"/>
            <a:ext cx="12190477" cy="4606401"/>
          </a:xfrm>
          <a:prstGeom prst="rect">
            <a:avLst/>
          </a:prstGeom>
        </p:spPr>
      </p:pic>
      <p:sp>
        <p:nvSpPr>
          <p:cNvPr id="13" name="Title 1"/>
          <p:cNvSpPr>
            <a:spLocks noGrp="1"/>
          </p:cNvSpPr>
          <p:nvPr>
            <p:ph type="ctrTitle"/>
          </p:nvPr>
        </p:nvSpPr>
        <p:spPr>
          <a:xfrm>
            <a:off x="1869242" y="4809507"/>
            <a:ext cx="9597290" cy="730682"/>
          </a:xfrm>
        </p:spPr>
        <p:txBody>
          <a:bodyPr anchor="ctr">
            <a:normAutofit/>
          </a:bodyPr>
          <a:lstStyle>
            <a:lvl1pPr>
              <a:lnSpc>
                <a:spcPct val="120000"/>
              </a:lnSpc>
              <a:spcAft>
                <a:spcPts val="0"/>
              </a:spcAft>
              <a:defRPr sz="3200">
                <a:latin typeface="+mn-lt"/>
                <a:cs typeface="Arial"/>
              </a:defRPr>
            </a:lvl1pPr>
          </a:lstStyle>
          <a:p>
            <a:r>
              <a:rPr lang="en-US" dirty="0"/>
              <a:t>Click to edit Master title style</a:t>
            </a:r>
          </a:p>
        </p:txBody>
      </p:sp>
      <p:pic>
        <p:nvPicPr>
          <p:cNvPr id="15" name="Pictur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47350" y="4923727"/>
            <a:ext cx="1573874" cy="1573874"/>
          </a:xfrm>
          <a:prstGeom prst="rect">
            <a:avLst/>
          </a:prstGeom>
        </p:spPr>
      </p:pic>
      <p:sp>
        <p:nvSpPr>
          <p:cNvPr id="16" name="Text Placeholder 4"/>
          <p:cNvSpPr>
            <a:spLocks noGrp="1"/>
          </p:cNvSpPr>
          <p:nvPr>
            <p:ph type="body" sz="quarter" idx="10" hasCustomPrompt="1"/>
          </p:nvPr>
        </p:nvSpPr>
        <p:spPr>
          <a:xfrm>
            <a:off x="1868574" y="5636267"/>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Presenter Name</a:t>
            </a:r>
          </a:p>
        </p:txBody>
      </p:sp>
      <p:sp>
        <p:nvSpPr>
          <p:cNvPr id="17" name="Text Placeholder 4"/>
          <p:cNvSpPr>
            <a:spLocks noGrp="1"/>
          </p:cNvSpPr>
          <p:nvPr>
            <p:ph type="body" sz="quarter" idx="11" hasCustomPrompt="1"/>
          </p:nvPr>
        </p:nvSpPr>
        <p:spPr>
          <a:xfrm>
            <a:off x="1868574" y="6172083"/>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Date</a:t>
            </a:r>
          </a:p>
        </p:txBody>
      </p:sp>
      <p:cxnSp>
        <p:nvCxnSpPr>
          <p:cNvPr id="19" name="Straight Connector 18"/>
          <p:cNvCxnSpPr/>
          <p:nvPr userDrawn="1"/>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5" descr="NASA insigniaCMYK"/>
          <p:cNvPicPr preferRelativeResize="0">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1027470" y="76200"/>
            <a:ext cx="951111" cy="761736"/>
          </a:xfrm>
          <a:prstGeom prst="rect">
            <a:avLst/>
          </a:prstGeom>
          <a:noFill/>
          <a:ln w="9525">
            <a:noFill/>
            <a:miter lim="800000"/>
            <a:headEnd/>
            <a:tailEnd/>
          </a:ln>
        </p:spPr>
      </p:pic>
      <p:sp>
        <p:nvSpPr>
          <p:cNvPr id="22" name="Rectangle 21"/>
          <p:cNvSpPr/>
          <p:nvPr userDrawn="1"/>
        </p:nvSpPr>
        <p:spPr>
          <a:xfrm>
            <a:off x="147350" y="304800"/>
            <a:ext cx="2975262" cy="304800"/>
          </a:xfrm>
          <a:prstGeom prst="rect">
            <a:avLst/>
          </a:prstGeom>
          <a:solidFill>
            <a:srgbClr val="721E1F"/>
          </a:solidFill>
          <a:ln>
            <a:noFill/>
          </a:ln>
          <a:effectLst>
            <a:glow rad="444500">
              <a:srgbClr val="721E1F">
                <a:alpha val="40000"/>
              </a:srgbClr>
            </a:glo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147350" y="318580"/>
            <a:ext cx="3295938" cy="276977"/>
          </a:xfrm>
          <a:prstGeom prst="rect">
            <a:avLst/>
          </a:prstGeom>
          <a:noFill/>
          <a:effectLst>
            <a:outerShdw blurRad="50800" dist="38100" dir="2700000" algn="tl" rotWithShape="0">
              <a:prstClr val="black">
                <a:alpha val="40000"/>
              </a:prstClr>
            </a:outerShdw>
          </a:effectLst>
        </p:spPr>
        <p:txBody>
          <a:bodyPr wrap="square" lIns="121899" tIns="60949" rIns="121899" bIns="60949" rtlCol="0">
            <a:spAutoFit/>
          </a:bodyPr>
          <a:lstStyle/>
          <a:p>
            <a:pPr algn="l"/>
            <a:r>
              <a:rPr lang="en-US" sz="1000" dirty="0">
                <a:solidFill>
                  <a:schemeClr val="bg1"/>
                </a:solidFill>
                <a:latin typeface="Arial"/>
                <a:cs typeface="Arial"/>
              </a:rPr>
              <a:t>National</a:t>
            </a:r>
            <a:r>
              <a:rPr lang="en-US" sz="1000" baseline="0" dirty="0">
                <a:solidFill>
                  <a:schemeClr val="bg1"/>
                </a:solidFill>
                <a:latin typeface="Arial"/>
                <a:cs typeface="Arial"/>
              </a:rPr>
              <a:t> Aeronautics and Space Administration</a:t>
            </a:r>
            <a:endParaRPr lang="en-US" sz="1000" dirty="0">
              <a:solidFill>
                <a:schemeClr val="bg1"/>
              </a:solidFill>
              <a:latin typeface="Arial"/>
              <a:cs typeface="Arial"/>
            </a:endParaRPr>
          </a:p>
        </p:txBody>
      </p:sp>
    </p:spTree>
    <p:extLst>
      <p:ext uri="{BB962C8B-B14F-4D97-AF65-F5344CB8AC3E}">
        <p14:creationId xmlns:p14="http://schemas.microsoft.com/office/powerpoint/2010/main" val="111404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2 Column">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242252" y="1130283"/>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9" name="Content Placeholder 2"/>
          <p:cNvSpPr>
            <a:spLocks noGrp="1"/>
          </p:cNvSpPr>
          <p:nvPr>
            <p:ph idx="12"/>
          </p:nvPr>
        </p:nvSpPr>
        <p:spPr>
          <a:xfrm>
            <a:off x="6140132" y="1130282"/>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3545144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Subtitl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252" y="276992"/>
            <a:ext cx="11704320" cy="576299"/>
          </a:xfrm>
        </p:spPr>
        <p:txBody>
          <a:bodyPr anchor="ctr">
            <a:noAutofit/>
          </a:bodyPr>
          <a:lstStyle>
            <a:lvl1pPr>
              <a:defRPr sz="2800" b="1"/>
            </a:lvl1pPr>
          </a:lstStyle>
          <a:p>
            <a:r>
              <a:rPr lang="en-US" dirty="0"/>
              <a:t>Click to edit title</a:t>
            </a:r>
          </a:p>
        </p:txBody>
      </p:sp>
      <p:sp>
        <p:nvSpPr>
          <p:cNvPr id="3" name="Content Placeholder 2"/>
          <p:cNvSpPr>
            <a:spLocks noGrp="1"/>
          </p:cNvSpPr>
          <p:nvPr>
            <p:ph idx="1"/>
          </p:nvPr>
        </p:nvSpPr>
        <p:spPr>
          <a:xfrm>
            <a:off x="242252" y="1368089"/>
            <a:ext cx="11704320" cy="456932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1" name="Text Placeholder 10"/>
          <p:cNvSpPr>
            <a:spLocks noGrp="1"/>
          </p:cNvSpPr>
          <p:nvPr>
            <p:ph type="body" sz="quarter" idx="12" hasCustomPrompt="1"/>
          </p:nvPr>
        </p:nvSpPr>
        <p:spPr>
          <a:xfrm>
            <a:off x="242252" y="854075"/>
            <a:ext cx="11704320" cy="436563"/>
          </a:xfrm>
        </p:spPr>
        <p:txBody>
          <a:bodyPr/>
          <a:lstStyle>
            <a:lvl1pPr marL="146278" indent="0">
              <a:buFontTx/>
              <a:buNone/>
              <a:defRPr b="1" baseline="0"/>
            </a:lvl1pPr>
          </a:lstStyle>
          <a:p>
            <a:pPr lvl="0"/>
            <a:r>
              <a:rPr lang="en-US" dirty="0"/>
              <a:t>Click to add subtitle</a:t>
            </a:r>
          </a:p>
        </p:txBody>
      </p:sp>
      <p:sp>
        <p:nvSpPr>
          <p:cNvPr id="9" name="TextBox 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0" name="TextBox 9"/>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3563530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Subtitle+2 Column">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242252" y="1368089"/>
            <a:ext cx="5806440" cy="456932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1" name="Content Placeholder 2"/>
          <p:cNvSpPr>
            <a:spLocks noGrp="1"/>
          </p:cNvSpPr>
          <p:nvPr>
            <p:ph idx="12"/>
          </p:nvPr>
        </p:nvSpPr>
        <p:spPr>
          <a:xfrm>
            <a:off x="6140132" y="1368089"/>
            <a:ext cx="5806440" cy="456932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0"/>
          <p:cNvSpPr>
            <a:spLocks noGrp="1"/>
          </p:cNvSpPr>
          <p:nvPr>
            <p:ph type="body" sz="quarter" idx="13" hasCustomPrompt="1"/>
          </p:nvPr>
        </p:nvSpPr>
        <p:spPr>
          <a:xfrm>
            <a:off x="242252" y="854075"/>
            <a:ext cx="11704320" cy="436563"/>
          </a:xfrm>
        </p:spPr>
        <p:txBody>
          <a:bodyPr/>
          <a:lstStyle>
            <a:lvl1pPr marL="146278" indent="0">
              <a:buFontTx/>
              <a:buNone/>
              <a:defRPr b="1" baseline="0"/>
            </a:lvl1pPr>
          </a:lstStyle>
          <a:p>
            <a:pPr lvl="0"/>
            <a:r>
              <a:rPr lang="en-US" dirty="0"/>
              <a:t>Click to add subtitle</a:t>
            </a:r>
          </a:p>
        </p:txBody>
      </p:sp>
      <p:sp>
        <p:nvSpPr>
          <p:cNvPr id="10" name="TextBox 9"/>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6" name="TextBox 15"/>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980759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3 Column">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242252" y="1130282"/>
            <a:ext cx="384048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
        <p:nvSpPr>
          <p:cNvPr id="8" name="Content Placeholder 2"/>
          <p:cNvSpPr>
            <a:spLocks noGrp="1"/>
          </p:cNvSpPr>
          <p:nvPr>
            <p:ph idx="12"/>
          </p:nvPr>
        </p:nvSpPr>
        <p:spPr>
          <a:xfrm>
            <a:off x="4174172" y="1130283"/>
            <a:ext cx="384048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3"/>
          </p:nvPr>
        </p:nvSpPr>
        <p:spPr>
          <a:xfrm>
            <a:off x="8106092" y="1130283"/>
            <a:ext cx="384048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606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9425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9" name="Content Placeholder 2"/>
          <p:cNvSpPr>
            <a:spLocks noGrp="1"/>
          </p:cNvSpPr>
          <p:nvPr>
            <p:ph idx="12"/>
          </p:nvPr>
        </p:nvSpPr>
        <p:spPr>
          <a:xfrm>
            <a:off x="6140132" y="1124120"/>
            <a:ext cx="5806440" cy="4813288"/>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8652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252" y="276992"/>
            <a:ext cx="11704320" cy="576299"/>
          </a:xfrm>
        </p:spPr>
        <p:txBody>
          <a:bodyPr anchor="ctr">
            <a:noAutofit/>
          </a:bodyPr>
          <a:lstStyle>
            <a:lvl1pPr>
              <a:defRPr sz="2800" b="1"/>
            </a:lvl1pPr>
          </a:lstStyle>
          <a:p>
            <a:r>
              <a:rPr lang="en-US" dirty="0"/>
              <a:t>Click to edit title</a:t>
            </a:r>
          </a:p>
        </p:txBody>
      </p:sp>
      <p:sp>
        <p:nvSpPr>
          <p:cNvPr id="3" name="Content Placeholder 2"/>
          <p:cNvSpPr>
            <a:spLocks noGrp="1"/>
          </p:cNvSpPr>
          <p:nvPr>
            <p:ph idx="1"/>
          </p:nvPr>
        </p:nvSpPr>
        <p:spPr>
          <a:xfrm>
            <a:off x="242252" y="1447799"/>
            <a:ext cx="11704320" cy="4489609"/>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1" name="Text Placeholder 10"/>
          <p:cNvSpPr>
            <a:spLocks noGrp="1"/>
          </p:cNvSpPr>
          <p:nvPr>
            <p:ph type="body" sz="quarter" idx="12"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9" name="TextBox 8"/>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0" name="TextBox 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14225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447799"/>
            <a:ext cx="5806440" cy="4489609"/>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1" name="Content Placeholder 2"/>
          <p:cNvSpPr>
            <a:spLocks noGrp="1"/>
          </p:cNvSpPr>
          <p:nvPr>
            <p:ph idx="12"/>
          </p:nvPr>
        </p:nvSpPr>
        <p:spPr>
          <a:xfrm>
            <a:off x="6140132" y="1447799"/>
            <a:ext cx="5806440" cy="448961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p:cNvSpPr>
            <a:spLocks noGrp="1"/>
          </p:cNvSpPr>
          <p:nvPr>
            <p:ph type="body" sz="quarter" idx="13"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10" name="TextBox 9"/>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6" name="TextBox 15"/>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7" name="Picture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07669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8758" t="57601" r="8769" b="11236"/>
          <a:stretch/>
        </p:blipFill>
        <p:spPr>
          <a:xfrm>
            <a:off x="-1652" y="-1"/>
            <a:ext cx="12190477" cy="4606401"/>
          </a:xfrm>
          <a:prstGeom prst="rect">
            <a:avLst/>
          </a:prstGeom>
        </p:spPr>
      </p:pic>
      <p:sp>
        <p:nvSpPr>
          <p:cNvPr id="10" name="Title 1"/>
          <p:cNvSpPr>
            <a:spLocks noGrp="1"/>
          </p:cNvSpPr>
          <p:nvPr>
            <p:ph type="title"/>
          </p:nvPr>
        </p:nvSpPr>
        <p:spPr>
          <a:xfrm>
            <a:off x="1321692" y="4914998"/>
            <a:ext cx="9545440" cy="1643370"/>
          </a:xfrm>
        </p:spPr>
        <p:txBody>
          <a:bodyPr anchor="ctr"/>
          <a:lstStyle>
            <a:lvl1pPr algn="ctr">
              <a:defRPr sz="3200"/>
            </a:lvl1pPr>
          </a:lstStyle>
          <a:p>
            <a:r>
              <a:rPr lang="en-US"/>
              <a:t>Click to edit Master title style</a:t>
            </a:r>
            <a:endParaRPr lang="en-US" dirty="0"/>
          </a:p>
        </p:txBody>
      </p:sp>
      <p:cxnSp>
        <p:nvCxnSpPr>
          <p:cNvPr id="11" name="Straight Connector 10"/>
          <p:cNvCxnSpPr/>
          <p:nvPr/>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18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sub">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6" name="TextBox 5"/>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7" name="TextBox 6"/>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30163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 sub">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6" name="Text Placeholder 10"/>
          <p:cNvSpPr>
            <a:spLocks noGrp="1"/>
          </p:cNvSpPr>
          <p:nvPr>
            <p:ph type="body" sz="quarter" idx="12" hasCustomPrompt="1"/>
          </p:nvPr>
        </p:nvSpPr>
        <p:spPr>
          <a:xfrm>
            <a:off x="242252" y="854074"/>
            <a:ext cx="11704320" cy="512064"/>
          </a:xfrm>
        </p:spPr>
        <p:txBody>
          <a:bodyPr/>
          <a:lstStyle>
            <a:lvl1pPr marL="146278" indent="0">
              <a:buFontTx/>
              <a:buNone/>
              <a:defRPr b="1" baseline="0"/>
            </a:lvl1pPr>
          </a:lstStyle>
          <a:p>
            <a:pPr lvl="0"/>
            <a:r>
              <a:rPr lang="en-US" dirty="0"/>
              <a:t>Click to add subtitle</a:t>
            </a:r>
          </a:p>
        </p:txBody>
      </p:sp>
      <p:sp>
        <p:nvSpPr>
          <p:cNvPr id="7" name="TextBox 6"/>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9" name="TextBox 8"/>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223248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TextBox 10"/>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479944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252" y="274641"/>
            <a:ext cx="11704320" cy="576299"/>
          </a:xfrm>
          <a:prstGeom prst="rect">
            <a:avLst/>
          </a:prstGeom>
        </p:spPr>
        <p:txBody>
          <a:bodyPr vert="horz" lIns="121899" tIns="60949" rIns="121899" bIns="6094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242252" y="1176843"/>
            <a:ext cx="11704320" cy="5439109"/>
          </a:xfrm>
          <a:prstGeom prst="rect">
            <a:avLst/>
          </a:prstGeom>
        </p:spPr>
        <p:txBody>
          <a:bodyPr vert="horz" lIns="0" tIns="60949" rIns="121899"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34256"/>
      </p:ext>
    </p:extLst>
  </p:cSld>
  <p:clrMap bg1="lt1" tx1="dk1" bg2="lt2" tx2="dk2" accent1="accent1" accent2="accent2" accent3="accent3" accent4="accent4" accent5="accent5" accent6="accent6" hlink="hlink" folHlink="folHlink"/>
  <p:sldLayoutIdLst>
    <p:sldLayoutId id="2147493501" r:id="rId1"/>
    <p:sldLayoutId id="2147493502" r:id="rId2"/>
    <p:sldLayoutId id="2147493503" r:id="rId3"/>
    <p:sldLayoutId id="2147493504" r:id="rId4"/>
    <p:sldLayoutId id="2147493505" r:id="rId5"/>
    <p:sldLayoutId id="2147493506" r:id="rId6"/>
    <p:sldLayoutId id="2147493507" r:id="rId7"/>
    <p:sldLayoutId id="2147493508" r:id="rId8"/>
    <p:sldLayoutId id="2147493509" r:id="rId9"/>
    <p:sldLayoutId id="2147493528" r:id="rId10"/>
    <p:sldLayoutId id="2147493529" r:id="rId11"/>
    <p:sldLayoutId id="2147493530" r:id="rId12"/>
    <p:sldLayoutId id="2147493531" r:id="rId13"/>
  </p:sldLayoutIdLst>
  <p:txStyles>
    <p:titleStyle>
      <a:lvl1pPr algn="l" defTabSz="609493" rtl="0" eaLnBrk="1" latinLnBrk="0" hangingPunct="1">
        <a:spcBef>
          <a:spcPct val="0"/>
        </a:spcBef>
        <a:buNone/>
        <a:defRPr sz="2800" kern="1200">
          <a:solidFill>
            <a:schemeClr val="tx1"/>
          </a:solidFill>
          <a:latin typeface="+mj-lt"/>
          <a:ea typeface="+mj-ea"/>
          <a:cs typeface="Arial"/>
        </a:defRPr>
      </a:lvl1pPr>
    </p:titleStyle>
    <p:bodyStyle>
      <a:lvl1pPr marL="365696" indent="-219418" algn="l" defTabSz="609493" rtl="0" eaLnBrk="1" latinLnBrk="0" hangingPunct="1">
        <a:spcBef>
          <a:spcPts val="800"/>
        </a:spcBef>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landsat.gsfc.nasa.gov/"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landsat.gsfc.nasa.gov/landsat-7/" TargetMode="Externa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landsat.gsfc.nasa.gov/landsat-7/" TargetMode="Externa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landsatlook.usgs.gov/" TargetMode="External"/><Relationship Id="rId5" Type="http://schemas.openxmlformats.org/officeDocument/2006/relationships/hyperlink" Target="http://glovis.usgs.gov/" TargetMode="External"/><Relationship Id="rId4" Type="http://schemas.openxmlformats.org/officeDocument/2006/relationships/hyperlink" Target="http://earthexplorer.usgs.gov/" TargetMode="External"/><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terra.nasa.gov/"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aqua.nasa.gov/"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modis.gsfc.nasa.gov/"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0.tiff"/><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http://modis.gsfc.nasa.gov/"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0.tiff"/><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earthdata.nasa.gov/" TargetMode="External"/><Relationship Id="rId2" Type="http://schemas.openxmlformats.org/officeDocument/2006/relationships/hyperlink" Target="http://lpdaac.usgs.gov/dataset_discovery/modis/modis_products_table/" TargetMode="Externa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jointmission.gsfc.nasa.gov/viirs.html"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lpdaac.usgs.gov/dataset_discovery/viirs/viirs_products_table"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4.bin"/><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gif"/></Relationships>
</file>

<file path=ppt/slides/_rels/slide2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fromgistors.blogspot.com/p/semi-automatic-classification-plugin.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landcover.usgs.gov/glc/"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landcover.usgs.gov/glc/"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landcover.usgs.gov/glc/"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landcover.usgs.gov/glc/" TargetMode="Externa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hyperlink" Target="https://lpdaac.usgs.gov/dataset_discovery/modis/modis_products_table/mcd12q1" TargetMode="External"/><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earthdata.nasa.gov/"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hyperlink" Target="https://earthdata.nasa.gov/search?q=MCD12Q1/"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earthexplorer.usgs.gov/" TargetMode="External"/><Relationship Id="rId2" Type="http://schemas.openxmlformats.org/officeDocument/2006/relationships/hyperlink" Target="https://lpdaac.usgs.gov/tools/modis_reprojection_tool" TargetMode="Externa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glcf.umd.edu/data/lc/"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modis-land.gsfc.nasa.gov/vi.html"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earthdata.nasa.gov/search?q=MOD13A1"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Overview of Land Cover Remote Sensing</a:t>
            </a:r>
            <a:endParaRPr lang="en-US" dirty="0"/>
          </a:p>
        </p:txBody>
      </p:sp>
      <p:sp>
        <p:nvSpPr>
          <p:cNvPr id="8" name="Text Placeholder 7"/>
          <p:cNvSpPr>
            <a:spLocks noGrp="1"/>
          </p:cNvSpPr>
          <p:nvPr>
            <p:ph type="body" sz="quarter" idx="10"/>
          </p:nvPr>
        </p:nvSpPr>
        <p:spPr/>
        <p:txBody>
          <a:bodyPr/>
          <a:lstStyle/>
          <a:p>
            <a:endParaRPr lang="en-US" dirty="0"/>
          </a:p>
        </p:txBody>
      </p:sp>
      <p:sp>
        <p:nvSpPr>
          <p:cNvPr id="9" name="Text Placeholder 8"/>
          <p:cNvSpPr>
            <a:spLocks noGrp="1"/>
          </p:cNvSpPr>
          <p:nvPr>
            <p:ph type="body" sz="quarter" idx="11"/>
          </p:nvPr>
        </p:nvSpPr>
        <p:spPr/>
        <p:txBody>
          <a:bodyPr/>
          <a:lstStyle/>
          <a:p>
            <a:r>
              <a:rPr lang="en-US" dirty="0"/>
              <a:t>14 November, 2</a:t>
            </a:r>
          </a:p>
        </p:txBody>
      </p:sp>
    </p:spTree>
    <p:extLst>
      <p:ext uri="{BB962C8B-B14F-4D97-AF65-F5344CB8AC3E}">
        <p14:creationId xmlns:p14="http://schemas.microsoft.com/office/powerpoint/2010/main" val="86162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Spectral Variation</a:t>
            </a:r>
            <a:endParaRPr lang="en-US" dirty="0"/>
          </a:p>
        </p:txBody>
      </p:sp>
      <p:sp>
        <p:nvSpPr>
          <p:cNvPr id="3" name="Content Placeholder 2"/>
          <p:cNvSpPr>
            <a:spLocks noGrp="1"/>
          </p:cNvSpPr>
          <p:nvPr>
            <p:ph idx="1"/>
          </p:nvPr>
        </p:nvSpPr>
        <p:spPr/>
        <p:txBody>
          <a:bodyPr/>
          <a:lstStyle/>
          <a:p>
            <a:r>
              <a:rPr lang="en-US" dirty="0"/>
              <a:t>Easier: distinguishing between broad classes</a:t>
            </a:r>
          </a:p>
          <a:p>
            <a:pPr lvl="1"/>
            <a:r>
              <a:rPr lang="en-US" dirty="0"/>
              <a:t>e.g. vegetation and soil</a:t>
            </a:r>
          </a:p>
          <a:p>
            <a:r>
              <a:rPr lang="en-US" dirty="0"/>
              <a:t>Harder: distinguishing within broad classes</a:t>
            </a:r>
          </a:p>
          <a:p>
            <a:pPr lvl="1"/>
            <a:r>
              <a:rPr lang="en-US" dirty="0"/>
              <a:t>e.g. vegetation types</a:t>
            </a:r>
          </a:p>
          <a:p>
            <a:r>
              <a:rPr lang="en-US" dirty="0"/>
              <a:t>Variation within and between type (broad classes) is below</a:t>
            </a:r>
          </a:p>
        </p:txBody>
      </p:sp>
      <p:sp>
        <p:nvSpPr>
          <p:cNvPr id="4" name="Content Placeholder 3"/>
          <p:cNvSpPr>
            <a:spLocks noGrp="1"/>
          </p:cNvSpPr>
          <p:nvPr>
            <p:ph sz="quarter" idx="11"/>
          </p:nvPr>
        </p:nvSpPr>
        <p:spPr>
          <a:xfrm>
            <a:off x="242252" y="6003286"/>
            <a:ext cx="11704320" cy="314859"/>
          </a:xfrm>
        </p:spPr>
        <p:txBody>
          <a:bodyPr/>
          <a:lstStyle/>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87849240"/>
              </p:ext>
            </p:extLst>
          </p:nvPr>
        </p:nvGraphicFramePr>
        <p:xfrm>
          <a:off x="1065212" y="3471074"/>
          <a:ext cx="5130274" cy="2836478"/>
        </p:xfrm>
        <a:graphic>
          <a:graphicData uri="http://schemas.openxmlformats.org/presentationml/2006/ole">
            <mc:AlternateContent xmlns:mc="http://schemas.openxmlformats.org/markup-compatibility/2006">
              <mc:Choice xmlns:v="urn:schemas-microsoft-com:vml" Requires="v">
                <p:oleObj name="Chart" r:id="rId3" imgW="5134356" imgH="2838907" progId="Excel.Chart.8">
                  <p:embed/>
                </p:oleObj>
              </mc:Choice>
              <mc:Fallback>
                <p:oleObj name="Chart" r:id="rId3" imgW="5134356" imgH="2838907"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2" y="3471074"/>
                        <a:ext cx="5130274" cy="2836478"/>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86101723"/>
              </p:ext>
            </p:extLst>
          </p:nvPr>
        </p:nvGraphicFramePr>
        <p:xfrm>
          <a:off x="6342092" y="3478416"/>
          <a:ext cx="4781520" cy="2839729"/>
        </p:xfrm>
        <a:graphic>
          <a:graphicData uri="http://schemas.openxmlformats.org/presentationml/2006/ole">
            <mc:AlternateContent xmlns:mc="http://schemas.openxmlformats.org/markup-compatibility/2006">
              <mc:Choice xmlns:v="urn:schemas-microsoft-com:vml" Requires="v">
                <p:oleObj name="Worksheet" r:id="rId5" imgW="5410200" imgH="3213100" progId="Excel.Sheet.8">
                  <p:embed/>
                </p:oleObj>
              </mc:Choice>
              <mc:Fallback>
                <p:oleObj name="Worksheet" r:id="rId5" imgW="5410200" imgH="3213100" progId="Excel.Sheet.8">
                  <p:embed/>
                  <p:pic>
                    <p:nvPicPr>
                      <p:cNvPr id="0" name=""/>
                      <p:cNvPicPr/>
                      <p:nvPr/>
                    </p:nvPicPr>
                    <p:blipFill>
                      <a:blip r:embed="rId6"/>
                      <a:stretch>
                        <a:fillRect/>
                      </a:stretch>
                    </p:blipFill>
                    <p:spPr>
                      <a:xfrm>
                        <a:off x="6342092" y="3478416"/>
                        <a:ext cx="4781520" cy="2839729"/>
                      </a:xfrm>
                      <a:prstGeom prst="rect">
                        <a:avLst/>
                      </a:prstGeom>
                    </p:spPr>
                  </p:pic>
                </p:oleObj>
              </mc:Fallback>
            </mc:AlternateContent>
          </a:graphicData>
        </a:graphic>
      </p:graphicFrame>
      <p:sp>
        <p:nvSpPr>
          <p:cNvPr id="13" name="TextBox 12"/>
          <p:cNvSpPr txBox="1"/>
          <p:nvPr/>
        </p:nvSpPr>
        <p:spPr>
          <a:xfrm>
            <a:off x="8652128" y="3825214"/>
            <a:ext cx="1785684" cy="420564"/>
          </a:xfrm>
          <a:prstGeom prst="rect">
            <a:avLst/>
          </a:prstGeom>
          <a:solidFill>
            <a:schemeClr val="bg1">
              <a:lumMod val="95000"/>
              <a:alpha val="80000"/>
            </a:schemeClr>
          </a:solidFill>
        </p:spPr>
        <p:txBody>
          <a:bodyPr wrap="square" rtlCol="0">
            <a:spAutoFit/>
          </a:bodyPr>
          <a:lstStyle/>
          <a:p>
            <a:r>
              <a:rPr lang="en-US" sz="2133" dirty="0"/>
              <a:t>Vegetation</a:t>
            </a:r>
          </a:p>
        </p:txBody>
      </p:sp>
      <p:sp>
        <p:nvSpPr>
          <p:cNvPr id="14" name="TextBox 13"/>
          <p:cNvSpPr txBox="1"/>
          <p:nvPr/>
        </p:nvSpPr>
        <p:spPr>
          <a:xfrm>
            <a:off x="10260241" y="4241041"/>
            <a:ext cx="580556" cy="380596"/>
          </a:xfrm>
          <a:prstGeom prst="rect">
            <a:avLst/>
          </a:prstGeom>
          <a:solidFill>
            <a:schemeClr val="bg1">
              <a:lumMod val="95000"/>
              <a:alpha val="80000"/>
            </a:schemeClr>
          </a:solidFill>
        </p:spPr>
        <p:txBody>
          <a:bodyPr wrap="none" rtlCol="0">
            <a:spAutoFit/>
          </a:bodyPr>
          <a:lstStyle/>
          <a:p>
            <a:r>
              <a:rPr lang="en-US" sz="2133" dirty="0"/>
              <a:t>Soil</a:t>
            </a:r>
          </a:p>
        </p:txBody>
      </p:sp>
      <p:sp>
        <p:nvSpPr>
          <p:cNvPr id="16" name="Oval 15"/>
          <p:cNvSpPr/>
          <p:nvPr/>
        </p:nvSpPr>
        <p:spPr>
          <a:xfrm>
            <a:off x="7351916" y="3889171"/>
            <a:ext cx="1237759" cy="861049"/>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endCxn id="16" idx="2"/>
          </p:cNvCxnSpPr>
          <p:nvPr/>
        </p:nvCxnSpPr>
        <p:spPr>
          <a:xfrm>
            <a:off x="4408628" y="4142775"/>
            <a:ext cx="2943288" cy="176920"/>
          </a:xfrm>
          <a:prstGeom prst="straightConnector1">
            <a:avLst/>
          </a:prstGeom>
          <a:ln>
            <a:solidFill>
              <a:srgbClr val="00B050"/>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9738618" y="4668864"/>
            <a:ext cx="1043247" cy="672970"/>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endCxn id="20" idx="2"/>
          </p:cNvCxnSpPr>
          <p:nvPr/>
        </p:nvCxnSpPr>
        <p:spPr>
          <a:xfrm flipV="1">
            <a:off x="4408628" y="5005350"/>
            <a:ext cx="5329991" cy="146692"/>
          </a:xfrm>
          <a:prstGeom prst="straightConnector1">
            <a:avLst/>
          </a:prstGeom>
          <a:ln>
            <a:solidFill>
              <a:schemeClr val="accent5">
                <a:lumMod val="90000"/>
                <a:lumOff val="10000"/>
              </a:schemeClr>
            </a:solidFill>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9968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NASA Satellites and Sensors for Monitoring Land Cover</a:t>
            </a:r>
            <a:endParaRPr lang="en-US" dirty="0"/>
          </a:p>
        </p:txBody>
      </p:sp>
    </p:spTree>
    <p:extLst>
      <p:ext uri="{BB962C8B-B14F-4D97-AF65-F5344CB8AC3E}">
        <p14:creationId xmlns:p14="http://schemas.microsoft.com/office/powerpoint/2010/main" val="2173420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42252" y="276992"/>
            <a:ext cx="11704320" cy="576299"/>
          </a:xfrm>
        </p:spPr>
        <p:txBody>
          <a:bodyPr/>
          <a:lstStyle/>
          <a:p>
            <a:r>
              <a:rPr lang="en-US"/>
              <a:t>Satellites For Land Cover Monitoring</a:t>
            </a:r>
            <a:endParaRPr lang="en-US" dirty="0"/>
          </a:p>
        </p:txBody>
      </p:sp>
      <p:sp>
        <p:nvSpPr>
          <p:cNvPr id="8" name="Content Placeholder 7"/>
          <p:cNvSpPr>
            <a:spLocks noGrp="1"/>
          </p:cNvSpPr>
          <p:nvPr>
            <p:ph idx="1"/>
          </p:nvPr>
        </p:nvSpPr>
        <p:spPr>
          <a:xfrm>
            <a:off x="242252" y="1130283"/>
            <a:ext cx="4175760" cy="4807125"/>
          </a:xfrm>
        </p:spPr>
        <p:txBody>
          <a:bodyPr/>
          <a:lstStyle/>
          <a:p>
            <a:r>
              <a:rPr lang="en-US" dirty="0"/>
              <a:t>Current Satellite Missions: </a:t>
            </a:r>
          </a:p>
          <a:p>
            <a:pPr lvl="1"/>
            <a:r>
              <a:rPr lang="en-US" dirty="0"/>
              <a:t>Landsat 7 &amp; Landsat 8</a:t>
            </a:r>
          </a:p>
          <a:p>
            <a:pPr lvl="1"/>
            <a:r>
              <a:rPr lang="en-US" dirty="0"/>
              <a:t>Terra</a:t>
            </a:r>
          </a:p>
          <a:p>
            <a:pPr lvl="1"/>
            <a:r>
              <a:rPr lang="en-US" dirty="0"/>
              <a:t>Aqua</a:t>
            </a:r>
          </a:p>
          <a:p>
            <a:pPr lvl="1"/>
            <a:r>
              <a:rPr lang="en-US" dirty="0"/>
              <a:t>Suomi National Polar Partnership (SNPP)</a:t>
            </a:r>
          </a:p>
        </p:txBody>
      </p:sp>
      <p:pic>
        <p:nvPicPr>
          <p:cNvPr id="25" name="Content Placeholder 15"/>
          <p:cNvPicPr>
            <a:picLocks noGrp="1" noChangeAspect="1"/>
          </p:cNvPicPr>
          <p:nvPr>
            <p:ph idx="12"/>
          </p:nvPr>
        </p:nvPicPr>
        <p:blipFill rotWithShape="1">
          <a:blip r:embed="rId3">
            <a:extLst>
              <a:ext uri="{28A0092B-C50C-407E-A947-70E740481C1C}">
                <a14:useLocalDpi xmlns:a14="http://schemas.microsoft.com/office/drawing/2010/main" val="0"/>
              </a:ext>
            </a:extLst>
          </a:blip>
          <a:srcRect t="-53" r="17753" b="53"/>
          <a:stretch/>
        </p:blipFill>
        <p:spPr>
          <a:xfrm>
            <a:off x="4570412" y="1126697"/>
            <a:ext cx="7376160" cy="5044606"/>
          </a:xfrm>
          <a:prstGeom prst="rect">
            <a:avLst/>
          </a:prstGeom>
        </p:spPr>
      </p:pic>
      <p:sp>
        <p:nvSpPr>
          <p:cNvPr id="26" name="Rectangle 25"/>
          <p:cNvSpPr/>
          <p:nvPr/>
        </p:nvSpPr>
        <p:spPr>
          <a:xfrm>
            <a:off x="5522573" y="4495800"/>
            <a:ext cx="1354278" cy="439696"/>
          </a:xfrm>
          <a:prstGeom prst="rect">
            <a:avLst/>
          </a:prstGeom>
          <a:noFill/>
          <a:ln w="38100">
            <a:solidFill>
              <a:srgbClr val="E9A14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48189" y="5062555"/>
            <a:ext cx="1354278" cy="439696"/>
          </a:xfrm>
          <a:prstGeom prst="rect">
            <a:avLst/>
          </a:prstGeom>
          <a:noFill/>
          <a:ln w="38100">
            <a:solidFill>
              <a:srgbClr val="E9A14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951412" y="5609316"/>
            <a:ext cx="1354278" cy="439696"/>
          </a:xfrm>
          <a:prstGeom prst="rect">
            <a:avLst/>
          </a:prstGeom>
          <a:noFill/>
          <a:ln w="38100">
            <a:solidFill>
              <a:srgbClr val="E9A14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133326" y="3647398"/>
            <a:ext cx="1354278" cy="754697"/>
          </a:xfrm>
          <a:prstGeom prst="rect">
            <a:avLst/>
          </a:prstGeom>
          <a:noFill/>
          <a:ln w="38100">
            <a:solidFill>
              <a:srgbClr val="E9A14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66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Landsat Satellites and Sensors</a:t>
            </a:r>
          </a:p>
        </p:txBody>
      </p:sp>
      <p:pic>
        <p:nvPicPr>
          <p:cNvPr id="11" name="Content Placeholder 10"/>
          <p:cNvPicPr>
            <a:picLocks noGrp="1" noChangeAspect="1"/>
          </p:cNvPicPr>
          <p:nvPr>
            <p:ph idx="1"/>
          </p:nvPr>
        </p:nvPicPr>
        <p:blipFill>
          <a:blip r:embed="rId3"/>
          <a:stretch>
            <a:fillRect/>
          </a:stretch>
        </p:blipFill>
        <p:spPr>
          <a:xfrm>
            <a:off x="379413" y="1635125"/>
            <a:ext cx="11430000" cy="4114800"/>
          </a:xfrm>
          <a:prstGeom prst="rect">
            <a:avLst/>
          </a:prstGeom>
        </p:spPr>
      </p:pic>
      <p:sp>
        <p:nvSpPr>
          <p:cNvPr id="4" name="Content Placeholder 3"/>
          <p:cNvSpPr>
            <a:spLocks noGrp="1"/>
          </p:cNvSpPr>
          <p:nvPr>
            <p:ph sz="quarter" idx="11"/>
          </p:nvPr>
        </p:nvSpPr>
        <p:spPr/>
        <p:txBody>
          <a:bodyPr/>
          <a:lstStyle/>
          <a:p>
            <a:endParaRPr lang="en-US"/>
          </a:p>
        </p:txBody>
      </p:sp>
      <p:sp>
        <p:nvSpPr>
          <p:cNvPr id="10" name="Text Placeholder 9"/>
          <p:cNvSpPr>
            <a:spLocks noGrp="1"/>
          </p:cNvSpPr>
          <p:nvPr>
            <p:ph type="body" sz="quarter" idx="12"/>
          </p:nvPr>
        </p:nvSpPr>
        <p:spPr/>
        <p:txBody>
          <a:bodyPr>
            <a:normAutofit/>
          </a:bodyPr>
          <a:lstStyle/>
          <a:p>
            <a:r>
              <a:rPr lang="en-US" dirty="0">
                <a:hlinkClick r:id="rId4"/>
              </a:rPr>
              <a:t>http://landsat.gsfc.nasa.gov/</a:t>
            </a:r>
            <a:r>
              <a:rPr lang="en-US" dirty="0"/>
              <a:t> </a:t>
            </a:r>
          </a:p>
        </p:txBody>
      </p:sp>
      <p:sp>
        <p:nvSpPr>
          <p:cNvPr id="7" name="Text Placeholder 4"/>
          <p:cNvSpPr txBox="1">
            <a:spLocks/>
          </p:cNvSpPr>
          <p:nvPr/>
        </p:nvSpPr>
        <p:spPr>
          <a:xfrm>
            <a:off x="609441" y="903863"/>
            <a:ext cx="9625434" cy="469900"/>
          </a:xfrm>
          <a:prstGeom prst="rect">
            <a:avLst/>
          </a:prstGeom>
        </p:spPr>
        <p:txBody>
          <a:bodyPr vert="horz" lIns="121899" tIns="60949" rIns="121899" bIns="60949" rtlCol="0" anchor="t">
            <a:noAutofit/>
          </a:bodyPr>
          <a:lstStyle>
            <a:lvl1pPr marL="0" indent="0" algn="l" defTabSz="457200" rtl="0" eaLnBrk="1" latinLnBrk="0" hangingPunct="1">
              <a:spcBef>
                <a:spcPts val="0"/>
              </a:spcBef>
              <a:buFont typeface="Arial"/>
              <a:buNone/>
              <a:defRPr sz="1600" kern="1200">
                <a:solidFill>
                  <a:schemeClr val="tx1"/>
                </a:solidFill>
                <a:latin typeface="Arial"/>
                <a:ea typeface="+mn-ea"/>
                <a:cs typeface="Arial"/>
              </a:defRPr>
            </a:lvl1pPr>
            <a:lvl2pPr marL="466344" indent="-192024" algn="l" defTabSz="457200" rtl="0" eaLnBrk="1" latinLnBrk="0" hangingPunct="1">
              <a:spcBef>
                <a:spcPct val="20000"/>
              </a:spcBef>
              <a:buFont typeface="Arial"/>
              <a:buChar char="–"/>
              <a:defRPr sz="1400" kern="1200">
                <a:solidFill>
                  <a:schemeClr val="tx1"/>
                </a:solidFill>
                <a:latin typeface="Arial"/>
                <a:ea typeface="+mn-ea"/>
                <a:cs typeface="Arial"/>
              </a:defRPr>
            </a:lvl2pPr>
            <a:lvl3pPr marL="685800" indent="-137160" algn="l" defTabSz="457200" rtl="0" eaLnBrk="1" latinLnBrk="0" hangingPunct="1">
              <a:spcBef>
                <a:spcPct val="20000"/>
              </a:spcBef>
              <a:buFont typeface="Arial"/>
              <a:buChar char="•"/>
              <a:defRPr sz="1400" kern="1200">
                <a:solidFill>
                  <a:schemeClr val="tx1"/>
                </a:solidFill>
                <a:latin typeface="Arial"/>
                <a:ea typeface="+mn-ea"/>
                <a:cs typeface="Arial"/>
              </a:defRPr>
            </a:lvl3pPr>
            <a:lvl4pPr marL="868680" indent="-137160" algn="l" defTabSz="457200" rtl="0" eaLnBrk="1" latinLnBrk="0" hangingPunct="1">
              <a:spcBef>
                <a:spcPct val="20000"/>
              </a:spcBef>
              <a:buFont typeface="Arial"/>
              <a:buChar char="–"/>
              <a:defRPr sz="1400" kern="1200">
                <a:solidFill>
                  <a:schemeClr val="tx1"/>
                </a:solidFill>
                <a:latin typeface="Arial"/>
                <a:ea typeface="+mn-ea"/>
                <a:cs typeface="Arial"/>
              </a:defRPr>
            </a:lvl4pPr>
            <a:lvl5pPr marL="1143000" indent="-13716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p>
        </p:txBody>
      </p:sp>
      <p:sp>
        <p:nvSpPr>
          <p:cNvPr id="3" name="Oval 2"/>
          <p:cNvSpPr/>
          <p:nvPr/>
        </p:nvSpPr>
        <p:spPr>
          <a:xfrm>
            <a:off x="5311588" y="3751729"/>
            <a:ext cx="3886200" cy="106231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1356005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48692" y="1447798"/>
            <a:ext cx="5897880" cy="2648501"/>
          </a:xfrm>
          <a:prstGeom prst="rect">
            <a:avLst/>
          </a:prstGeom>
        </p:spPr>
      </p:pic>
      <p:sp>
        <p:nvSpPr>
          <p:cNvPr id="2" name="Title 1"/>
          <p:cNvSpPr>
            <a:spLocks noGrp="1"/>
          </p:cNvSpPr>
          <p:nvPr>
            <p:ph type="title"/>
          </p:nvPr>
        </p:nvSpPr>
        <p:spPr/>
        <p:txBody>
          <a:bodyPr/>
          <a:lstStyle/>
          <a:p>
            <a:r>
              <a:rPr lang="en-US"/>
              <a:t>Enhanced Thematic Mapper (ETM+)</a:t>
            </a:r>
            <a:endParaRPr lang="en-US" dirty="0"/>
          </a:p>
        </p:txBody>
      </p:sp>
      <p:sp>
        <p:nvSpPr>
          <p:cNvPr id="3" name="Content Placeholder 2"/>
          <p:cNvSpPr>
            <a:spLocks noGrp="1"/>
          </p:cNvSpPr>
          <p:nvPr>
            <p:ph idx="1"/>
          </p:nvPr>
        </p:nvSpPr>
        <p:spPr>
          <a:xfrm>
            <a:off x="242252" y="1447799"/>
            <a:ext cx="5806440" cy="4489609"/>
          </a:xfrm>
        </p:spPr>
        <p:txBody>
          <a:bodyPr>
            <a:normAutofit/>
          </a:bodyPr>
          <a:lstStyle/>
          <a:p>
            <a:r>
              <a:rPr lang="en-US" dirty="0"/>
              <a:t>Onboard </a:t>
            </a:r>
            <a:r>
              <a:rPr lang="en-US" b="1" dirty="0"/>
              <a:t>Landsat 7</a:t>
            </a:r>
          </a:p>
          <a:p>
            <a:r>
              <a:rPr lang="en-US" dirty="0"/>
              <a:t>Polar orbiting satellite</a:t>
            </a:r>
          </a:p>
          <a:p>
            <a:r>
              <a:rPr lang="en-US" dirty="0"/>
              <a:t>Spatial Coverage and Resolution:</a:t>
            </a:r>
          </a:p>
          <a:p>
            <a:pPr lvl="1"/>
            <a:r>
              <a:rPr lang="en-US" dirty="0"/>
              <a:t>Global, Swath: 185 km</a:t>
            </a:r>
          </a:p>
          <a:p>
            <a:pPr lvl="1"/>
            <a:r>
              <a:rPr lang="en-US" dirty="0"/>
              <a:t>Spatial Resolution: </a:t>
            </a:r>
          </a:p>
          <a:p>
            <a:pPr lvl="2"/>
            <a:r>
              <a:rPr lang="en-US" dirty="0"/>
              <a:t>15 m, 30 m, 60 m</a:t>
            </a:r>
          </a:p>
          <a:p>
            <a:r>
              <a:rPr lang="en-US" dirty="0"/>
              <a:t>Temporal Coverage and Resolution:</a:t>
            </a:r>
          </a:p>
          <a:p>
            <a:pPr lvl="1"/>
            <a:r>
              <a:rPr lang="en-US" dirty="0"/>
              <a:t>April 15, 1999 – present</a:t>
            </a:r>
          </a:p>
          <a:p>
            <a:pPr lvl="1"/>
            <a:r>
              <a:rPr lang="en-US" dirty="0"/>
              <a:t>16-day revisit time</a:t>
            </a:r>
          </a:p>
          <a:p>
            <a:endParaRPr lang="en-US" dirty="0"/>
          </a:p>
        </p:txBody>
      </p:sp>
      <p:sp>
        <p:nvSpPr>
          <p:cNvPr id="7" name="Content Placeholder 6"/>
          <p:cNvSpPr>
            <a:spLocks noGrp="1"/>
          </p:cNvSpPr>
          <p:nvPr>
            <p:ph sz="quarter" idx="11"/>
          </p:nvPr>
        </p:nvSpPr>
        <p:spPr/>
        <p:txBody>
          <a:bodyPr/>
          <a:lstStyle/>
          <a:p>
            <a:pPr marL="146241" indent="0">
              <a:buNone/>
            </a:pPr>
            <a:endParaRPr lang="en-US" dirty="0"/>
          </a:p>
        </p:txBody>
      </p:sp>
      <p:sp>
        <p:nvSpPr>
          <p:cNvPr id="6" name="Content Placeholder 5"/>
          <p:cNvSpPr>
            <a:spLocks noGrp="1"/>
          </p:cNvSpPr>
          <p:nvPr>
            <p:ph idx="12"/>
          </p:nvPr>
        </p:nvSpPr>
        <p:spPr>
          <a:xfrm>
            <a:off x="6140132" y="3733799"/>
            <a:ext cx="5806440" cy="2584346"/>
          </a:xfrm>
        </p:spPr>
        <p:txBody>
          <a:bodyPr>
            <a:normAutofit/>
          </a:bodyPr>
          <a:lstStyle/>
          <a:p>
            <a:pPr marL="146241" indent="0">
              <a:buNone/>
            </a:pPr>
            <a:r>
              <a:rPr lang="en-US" b="1" dirty="0"/>
              <a:t>Spectral Bands: 8</a:t>
            </a:r>
          </a:p>
          <a:p>
            <a:r>
              <a:rPr lang="en-US" dirty="0"/>
              <a:t>Major Bands: blue-green, green, red, thermal IR, panchromatic</a:t>
            </a:r>
          </a:p>
          <a:p>
            <a:pPr lvl="1"/>
            <a:r>
              <a:rPr lang="en-US" dirty="0"/>
              <a:t>Bands 1-5, 7: 30 m</a:t>
            </a:r>
          </a:p>
          <a:p>
            <a:pPr lvl="1"/>
            <a:r>
              <a:rPr lang="en-US" dirty="0"/>
              <a:t>Band 6: 60 m</a:t>
            </a:r>
          </a:p>
          <a:p>
            <a:pPr lvl="1"/>
            <a:r>
              <a:rPr lang="en-US" dirty="0"/>
              <a:t>Band 8: 15 m</a:t>
            </a:r>
          </a:p>
        </p:txBody>
      </p:sp>
      <p:sp>
        <p:nvSpPr>
          <p:cNvPr id="4" name="Text Placeholder 3"/>
          <p:cNvSpPr>
            <a:spLocks noGrp="1"/>
          </p:cNvSpPr>
          <p:nvPr>
            <p:ph type="body" sz="quarter" idx="13"/>
          </p:nvPr>
        </p:nvSpPr>
        <p:spPr/>
        <p:txBody>
          <a:bodyPr>
            <a:normAutofit/>
          </a:bodyPr>
          <a:lstStyle/>
          <a:p>
            <a:r>
              <a:rPr lang="en-US">
                <a:hlinkClick r:id="rId3"/>
              </a:rPr>
              <a:t>http://landsat.gsfc.nasa.gov/landsat-7/</a:t>
            </a:r>
            <a:r>
              <a:rPr lang="en-US"/>
              <a:t> </a:t>
            </a:r>
            <a:endParaRPr lang="en-US" dirty="0"/>
          </a:p>
        </p:txBody>
      </p:sp>
      <p:sp>
        <p:nvSpPr>
          <p:cNvPr id="9" name="Rectangle 8"/>
          <p:cNvSpPr/>
          <p:nvPr/>
        </p:nvSpPr>
        <p:spPr>
          <a:xfrm>
            <a:off x="6323012" y="2923766"/>
            <a:ext cx="5623560" cy="431052"/>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2951146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48692" y="1447798"/>
            <a:ext cx="5897880" cy="2648501"/>
          </a:xfrm>
          <a:prstGeom prst="rect">
            <a:avLst/>
          </a:prstGeom>
        </p:spPr>
      </p:pic>
      <p:sp>
        <p:nvSpPr>
          <p:cNvPr id="2" name="Title 1"/>
          <p:cNvSpPr>
            <a:spLocks noGrp="1"/>
          </p:cNvSpPr>
          <p:nvPr>
            <p:ph type="title"/>
          </p:nvPr>
        </p:nvSpPr>
        <p:spPr/>
        <p:txBody>
          <a:bodyPr/>
          <a:lstStyle/>
          <a:p>
            <a:r>
              <a:rPr lang="en-US" dirty="0"/>
              <a:t>Operational Land Imager (OLI)</a:t>
            </a:r>
          </a:p>
        </p:txBody>
      </p:sp>
      <p:sp>
        <p:nvSpPr>
          <p:cNvPr id="3" name="Content Placeholder 2"/>
          <p:cNvSpPr>
            <a:spLocks noGrp="1"/>
          </p:cNvSpPr>
          <p:nvPr>
            <p:ph idx="1"/>
          </p:nvPr>
        </p:nvSpPr>
        <p:spPr>
          <a:xfrm>
            <a:off x="242252" y="1447799"/>
            <a:ext cx="5806440" cy="4489609"/>
          </a:xfrm>
        </p:spPr>
        <p:txBody>
          <a:bodyPr>
            <a:normAutofit/>
          </a:bodyPr>
          <a:lstStyle/>
          <a:p>
            <a:r>
              <a:rPr lang="en-US" dirty="0"/>
              <a:t>Onboard Landsat 8</a:t>
            </a:r>
          </a:p>
          <a:p>
            <a:r>
              <a:rPr lang="en-US" dirty="0"/>
              <a:t>Polar orbiting satellite</a:t>
            </a:r>
          </a:p>
          <a:p>
            <a:r>
              <a:rPr lang="en-US" dirty="0"/>
              <a:t>Spatial Coverage and Resolution</a:t>
            </a:r>
          </a:p>
          <a:p>
            <a:pPr lvl="1"/>
            <a:r>
              <a:rPr lang="en-US" dirty="0"/>
              <a:t>Global, Swath: 185 km</a:t>
            </a:r>
          </a:p>
          <a:p>
            <a:pPr lvl="1"/>
            <a:r>
              <a:rPr lang="en-US" dirty="0"/>
              <a:t>Spatial Resolution: 15 m, 30 m</a:t>
            </a:r>
          </a:p>
          <a:p>
            <a:r>
              <a:rPr lang="en-US" dirty="0"/>
              <a:t>Temporal Coverage and Resolution:</a:t>
            </a:r>
          </a:p>
          <a:p>
            <a:pPr lvl="1"/>
            <a:r>
              <a:rPr lang="en-US" dirty="0"/>
              <a:t>Feb 11, 2013 – present</a:t>
            </a:r>
          </a:p>
          <a:p>
            <a:pPr lvl="1"/>
            <a:r>
              <a:rPr lang="en-US" dirty="0"/>
              <a:t>16-day revisit time</a:t>
            </a:r>
          </a:p>
        </p:txBody>
      </p:sp>
      <p:sp>
        <p:nvSpPr>
          <p:cNvPr id="7" name="Content Placeholder 6"/>
          <p:cNvSpPr>
            <a:spLocks noGrp="1"/>
          </p:cNvSpPr>
          <p:nvPr>
            <p:ph sz="quarter" idx="11"/>
          </p:nvPr>
        </p:nvSpPr>
        <p:spPr/>
        <p:txBody>
          <a:bodyPr/>
          <a:lstStyle/>
          <a:p>
            <a:pPr marL="146241" indent="0">
              <a:buNone/>
            </a:pPr>
            <a:endParaRPr lang="en-US" dirty="0"/>
          </a:p>
        </p:txBody>
      </p:sp>
      <p:sp>
        <p:nvSpPr>
          <p:cNvPr id="6" name="Content Placeholder 5"/>
          <p:cNvSpPr>
            <a:spLocks noGrp="1"/>
          </p:cNvSpPr>
          <p:nvPr>
            <p:ph idx="12"/>
          </p:nvPr>
        </p:nvSpPr>
        <p:spPr>
          <a:xfrm>
            <a:off x="6140132" y="3733799"/>
            <a:ext cx="5806440" cy="2584346"/>
          </a:xfrm>
        </p:spPr>
        <p:txBody>
          <a:bodyPr>
            <a:normAutofit/>
          </a:bodyPr>
          <a:lstStyle/>
          <a:p>
            <a:pPr marL="146241" indent="0">
              <a:buNone/>
            </a:pPr>
            <a:r>
              <a:rPr lang="en-US" b="1" dirty="0"/>
              <a:t>Spectral Bands: 9</a:t>
            </a:r>
          </a:p>
          <a:p>
            <a:pPr marL="489141" indent="-342900"/>
            <a:r>
              <a:rPr lang="en-US" dirty="0"/>
              <a:t>Major Bands: blue, blue-green, red, near IR, shortwave, panchromatic</a:t>
            </a:r>
          </a:p>
          <a:p>
            <a:pPr marL="745128" lvl="1" indent="-342900"/>
            <a:r>
              <a:rPr lang="en-US" dirty="0"/>
              <a:t>Bands 1-7, 9: 30 m</a:t>
            </a:r>
          </a:p>
          <a:p>
            <a:pPr marL="745128" lvl="1" indent="-342900"/>
            <a:r>
              <a:rPr lang="en-US" dirty="0"/>
              <a:t>Band 8: 15 m</a:t>
            </a:r>
          </a:p>
        </p:txBody>
      </p:sp>
      <p:sp>
        <p:nvSpPr>
          <p:cNvPr id="4" name="Text Placeholder 3"/>
          <p:cNvSpPr>
            <a:spLocks noGrp="1"/>
          </p:cNvSpPr>
          <p:nvPr>
            <p:ph type="body" sz="quarter" idx="13"/>
          </p:nvPr>
        </p:nvSpPr>
        <p:spPr/>
        <p:txBody>
          <a:bodyPr>
            <a:normAutofit/>
          </a:bodyPr>
          <a:lstStyle/>
          <a:p>
            <a:r>
              <a:rPr lang="en-US" dirty="0">
                <a:hlinkClick r:id="rId3"/>
              </a:rPr>
              <a:t>http://landsat.gsfc.nasa.gov/landsat-8/</a:t>
            </a:r>
            <a:r>
              <a:rPr lang="en-US" dirty="0"/>
              <a:t> </a:t>
            </a:r>
          </a:p>
        </p:txBody>
      </p:sp>
      <p:sp>
        <p:nvSpPr>
          <p:cNvPr id="9" name="Rectangle 8"/>
          <p:cNvSpPr/>
          <p:nvPr/>
        </p:nvSpPr>
        <p:spPr>
          <a:xfrm>
            <a:off x="6323012" y="2375272"/>
            <a:ext cx="5623560" cy="59652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623815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74171" y="1127770"/>
            <a:ext cx="3840481" cy="2720518"/>
          </a:xfrm>
          <a:prstGeom prst="rect">
            <a:avLst/>
          </a:prstGeom>
        </p:spPr>
      </p:pic>
      <p:sp>
        <p:nvSpPr>
          <p:cNvPr id="2" name="Title 1"/>
          <p:cNvSpPr>
            <a:spLocks noGrp="1"/>
          </p:cNvSpPr>
          <p:nvPr>
            <p:ph type="title"/>
          </p:nvPr>
        </p:nvSpPr>
        <p:spPr/>
        <p:txBody>
          <a:bodyPr/>
          <a:lstStyle/>
          <a:p>
            <a:r>
              <a:rPr lang="en-US" dirty="0"/>
              <a:t>Get Landsat Images and Band Reflectance Data</a:t>
            </a:r>
          </a:p>
        </p:txBody>
      </p:sp>
      <p:sp>
        <p:nvSpPr>
          <p:cNvPr id="3" name="Content Placeholder 2"/>
          <p:cNvSpPr>
            <a:spLocks noGrp="1"/>
          </p:cNvSpPr>
          <p:nvPr>
            <p:ph idx="1"/>
          </p:nvPr>
        </p:nvSpPr>
        <p:spPr>
          <a:xfrm>
            <a:off x="242252" y="4038600"/>
            <a:ext cx="3840480" cy="1898807"/>
          </a:xfrm>
          <a:noFill/>
        </p:spPr>
        <p:txBody>
          <a:bodyPr/>
          <a:lstStyle/>
          <a:p>
            <a:pPr marL="146278" indent="0" algn="ctr">
              <a:buNone/>
            </a:pPr>
            <a:r>
              <a:rPr lang="en-US" sz="2400" dirty="0"/>
              <a:t>Earth Explorer: </a:t>
            </a:r>
          </a:p>
          <a:p>
            <a:pPr marL="146278" indent="0" algn="ctr">
              <a:buNone/>
            </a:pPr>
            <a:r>
              <a:rPr lang="en-US" sz="2400" dirty="0">
                <a:hlinkClick r:id="rId4"/>
              </a:rPr>
              <a:t>http://earthexplorer.</a:t>
            </a:r>
            <a:br>
              <a:rPr lang="en-US" sz="2400" dirty="0">
                <a:hlinkClick r:id="rId4"/>
              </a:rPr>
            </a:br>
            <a:r>
              <a:rPr lang="en-US" sz="2400" dirty="0">
                <a:hlinkClick r:id="rId4"/>
              </a:rPr>
              <a:t>usgs.gov/</a:t>
            </a:r>
            <a:r>
              <a:rPr lang="en-US" sz="2400" dirty="0"/>
              <a:t> </a:t>
            </a:r>
          </a:p>
        </p:txBody>
      </p:sp>
      <p:sp>
        <p:nvSpPr>
          <p:cNvPr id="5" name="Content Placeholder 4"/>
          <p:cNvSpPr>
            <a:spLocks noGrp="1"/>
          </p:cNvSpPr>
          <p:nvPr>
            <p:ph idx="12"/>
          </p:nvPr>
        </p:nvSpPr>
        <p:spPr>
          <a:xfrm>
            <a:off x="4174172" y="4038600"/>
            <a:ext cx="3840480" cy="1898808"/>
          </a:xfrm>
        </p:spPr>
        <p:txBody>
          <a:bodyPr/>
          <a:lstStyle/>
          <a:p>
            <a:pPr marL="146278" indent="0" algn="ctr">
              <a:buNone/>
            </a:pPr>
            <a:r>
              <a:rPr lang="en-US" sz="2400" dirty="0" err="1"/>
              <a:t>GloVis</a:t>
            </a:r>
            <a:endParaRPr lang="en-US" sz="2400" dirty="0"/>
          </a:p>
          <a:p>
            <a:pPr marL="146278" indent="0" algn="ctr">
              <a:buNone/>
            </a:pPr>
            <a:r>
              <a:rPr lang="en-US" sz="2400" dirty="0">
                <a:hlinkClick r:id="rId5"/>
              </a:rPr>
              <a:t>http://glovis.usgs.gov/</a:t>
            </a:r>
            <a:r>
              <a:rPr lang="en-US" sz="2400" dirty="0"/>
              <a:t> </a:t>
            </a:r>
          </a:p>
        </p:txBody>
      </p:sp>
      <p:sp>
        <p:nvSpPr>
          <p:cNvPr id="6" name="Content Placeholder 5"/>
          <p:cNvSpPr>
            <a:spLocks noGrp="1"/>
          </p:cNvSpPr>
          <p:nvPr>
            <p:ph idx="13"/>
          </p:nvPr>
        </p:nvSpPr>
        <p:spPr>
          <a:xfrm>
            <a:off x="8106092" y="4038600"/>
            <a:ext cx="3840480" cy="1898808"/>
          </a:xfrm>
        </p:spPr>
        <p:txBody>
          <a:bodyPr>
            <a:normAutofit/>
          </a:bodyPr>
          <a:lstStyle/>
          <a:p>
            <a:pPr marL="146278" indent="0" algn="ctr">
              <a:buNone/>
            </a:pPr>
            <a:r>
              <a:rPr lang="en-US" sz="2400" dirty="0"/>
              <a:t>Landsat Look Viewer:</a:t>
            </a:r>
          </a:p>
          <a:p>
            <a:pPr marL="146278" indent="0" algn="ctr">
              <a:buNone/>
            </a:pPr>
            <a:r>
              <a:rPr lang="en-US" sz="2400" dirty="0">
                <a:hlinkClick r:id="rId6"/>
              </a:rPr>
              <a:t>http://landsatlook.usgs.gov/</a:t>
            </a:r>
            <a:r>
              <a:rPr lang="en-US" sz="2400" dirty="0"/>
              <a:t> </a:t>
            </a:r>
          </a:p>
        </p:txBody>
      </p:sp>
      <p:grpSp>
        <p:nvGrpSpPr>
          <p:cNvPr id="9" name="Group 8"/>
          <p:cNvGrpSpPr/>
          <p:nvPr/>
        </p:nvGrpSpPr>
        <p:grpSpPr>
          <a:xfrm>
            <a:off x="8106092" y="1130282"/>
            <a:ext cx="3840482" cy="2718006"/>
            <a:chOff x="8476692" y="2373311"/>
            <a:chExt cx="3230067" cy="2286000"/>
          </a:xfrm>
        </p:grpSpPr>
        <p:pic>
          <p:nvPicPr>
            <p:cNvPr id="10" name="Picture 9" descr="Screen Shot 2017-08-09 at 12.21.33 AM.png"/>
            <p:cNvPicPr>
              <a:picLocks noChangeAspect="1"/>
            </p:cNvPicPr>
            <p:nvPr/>
          </p:nvPicPr>
          <p:blipFill rotWithShape="1">
            <a:blip r:embed="rId7" cstate="hqprint">
              <a:extLst>
                <a:ext uri="{28A0092B-C50C-407E-A947-70E740481C1C}">
                  <a14:useLocalDpi xmlns:a14="http://schemas.microsoft.com/office/drawing/2010/main"/>
                </a:ext>
              </a:extLst>
            </a:blip>
            <a:srcRect t="-369"/>
            <a:stretch/>
          </p:blipFill>
          <p:spPr>
            <a:xfrm>
              <a:off x="8476692" y="2373311"/>
              <a:ext cx="3230067" cy="2286000"/>
            </a:xfrm>
            <a:prstGeom prst="rect">
              <a:avLst/>
            </a:prstGeom>
          </p:spPr>
        </p:pic>
        <p:pic>
          <p:nvPicPr>
            <p:cNvPr id="11" name="Picture 10" descr="Screen Shot 2017-08-09 at 12.21.33 AM.png"/>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8476692" y="2420753"/>
              <a:ext cx="1232034" cy="264695"/>
            </a:xfrm>
            <a:prstGeom prst="rect">
              <a:avLst/>
            </a:prstGeom>
          </p:spPr>
        </p:pic>
      </p:grpSp>
      <p:pic>
        <p:nvPicPr>
          <p:cNvPr id="15" name="Content Placeholder 11"/>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42253" y="1130282"/>
            <a:ext cx="3840478" cy="2718006"/>
          </a:xfrm>
          <a:prstGeom prst="rect">
            <a:avLst/>
          </a:prstGeom>
        </p:spPr>
      </p:pic>
    </p:spTree>
    <p:extLst>
      <p:ext uri="{BB962C8B-B14F-4D97-AF65-F5344CB8AC3E}">
        <p14:creationId xmlns:p14="http://schemas.microsoft.com/office/powerpoint/2010/main" val="3906876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Terra and Aqua Satellites and Sensors</a:t>
            </a:r>
            <a:endParaRPr lang="en-US" dirty="0"/>
          </a:p>
        </p:txBody>
      </p:sp>
      <p:sp>
        <p:nvSpPr>
          <p:cNvPr id="6" name="Content Placeholder 5"/>
          <p:cNvSpPr>
            <a:spLocks noGrp="1"/>
          </p:cNvSpPr>
          <p:nvPr>
            <p:ph idx="1"/>
          </p:nvPr>
        </p:nvSpPr>
        <p:spPr>
          <a:xfrm>
            <a:off x="242252" y="1130283"/>
            <a:ext cx="5806440" cy="5187862"/>
          </a:xfrm>
        </p:spPr>
        <p:txBody>
          <a:bodyPr/>
          <a:lstStyle/>
          <a:p>
            <a:pPr marL="146278" indent="0" algn="ctr">
              <a:buNone/>
            </a:pPr>
            <a:r>
              <a:rPr lang="en-US" b="1" dirty="0"/>
              <a:t>Terra</a:t>
            </a:r>
          </a:p>
          <a:p>
            <a:pPr marL="146278" indent="0" algn="ctr">
              <a:buNone/>
            </a:pPr>
            <a:r>
              <a:rPr lang="en-US" dirty="0">
                <a:hlinkClick r:id="rId3"/>
              </a:rPr>
              <a:t>http://terra.nasa.gov</a:t>
            </a:r>
            <a:endParaRPr lang="en-US" dirty="0"/>
          </a:p>
          <a:p>
            <a:r>
              <a:rPr lang="en-US" dirty="0"/>
              <a:t>Polar orbit, 10:30 a.m. equator crossing time</a:t>
            </a:r>
          </a:p>
          <a:p>
            <a:r>
              <a:rPr lang="en-US" dirty="0"/>
              <a:t>Global Coverage</a:t>
            </a:r>
          </a:p>
          <a:p>
            <a:r>
              <a:rPr lang="en-US" dirty="0"/>
              <a:t>December 18, 1999 – Present</a:t>
            </a:r>
          </a:p>
          <a:p>
            <a:r>
              <a:rPr lang="en-US" dirty="0"/>
              <a:t>1-2 observations per day</a:t>
            </a:r>
          </a:p>
          <a:p>
            <a:r>
              <a:rPr lang="en-US" dirty="0"/>
              <a:t>Sensors:</a:t>
            </a:r>
          </a:p>
          <a:p>
            <a:pPr lvl="1"/>
            <a:r>
              <a:rPr lang="en-US" dirty="0"/>
              <a:t>ASTER, CERES, MISR, MODIS, MOPITT</a:t>
            </a:r>
          </a:p>
        </p:txBody>
      </p:sp>
      <p:sp>
        <p:nvSpPr>
          <p:cNvPr id="3" name="Content Placeholder 2"/>
          <p:cNvSpPr>
            <a:spLocks noGrp="1"/>
          </p:cNvSpPr>
          <p:nvPr>
            <p:ph sz="quarter" idx="11"/>
          </p:nvPr>
        </p:nvSpPr>
        <p:spPr/>
        <p:txBody>
          <a:bodyPr/>
          <a:lstStyle/>
          <a:p>
            <a:endParaRPr lang="en-US" dirty="0"/>
          </a:p>
        </p:txBody>
      </p:sp>
      <p:sp>
        <p:nvSpPr>
          <p:cNvPr id="2" name="Content Placeholder 1"/>
          <p:cNvSpPr>
            <a:spLocks noGrp="1"/>
          </p:cNvSpPr>
          <p:nvPr>
            <p:ph idx="12"/>
          </p:nvPr>
        </p:nvSpPr>
        <p:spPr>
          <a:xfrm>
            <a:off x="6140132" y="1124119"/>
            <a:ext cx="5806440" cy="5194025"/>
          </a:xfrm>
        </p:spPr>
        <p:txBody>
          <a:bodyPr/>
          <a:lstStyle/>
          <a:p>
            <a:pPr marL="146278" indent="0" algn="ctr">
              <a:buNone/>
            </a:pPr>
            <a:r>
              <a:rPr lang="en-US" b="1" dirty="0"/>
              <a:t>Aqua</a:t>
            </a:r>
          </a:p>
          <a:p>
            <a:pPr marL="146278" indent="0" algn="ctr">
              <a:buNone/>
            </a:pPr>
            <a:r>
              <a:rPr lang="en-US" dirty="0">
                <a:hlinkClick r:id="rId4"/>
              </a:rPr>
              <a:t>http://aqua.nasa.gov/</a:t>
            </a:r>
            <a:r>
              <a:rPr lang="en-US" dirty="0"/>
              <a:t> </a:t>
            </a:r>
          </a:p>
          <a:p>
            <a:r>
              <a:rPr lang="en-US" dirty="0"/>
              <a:t>Polar orbit, 1:30 p.m. equator crossing time</a:t>
            </a:r>
          </a:p>
          <a:p>
            <a:r>
              <a:rPr lang="en-US" dirty="0"/>
              <a:t>Global Coverage</a:t>
            </a:r>
          </a:p>
          <a:p>
            <a:r>
              <a:rPr lang="en-US" dirty="0"/>
              <a:t>May 4, 2002 – Present</a:t>
            </a:r>
          </a:p>
          <a:p>
            <a:r>
              <a:rPr lang="en-US" dirty="0"/>
              <a:t>1-2 observations per day</a:t>
            </a:r>
          </a:p>
          <a:p>
            <a:r>
              <a:rPr lang="en-US" dirty="0"/>
              <a:t>Sensors:  </a:t>
            </a:r>
          </a:p>
          <a:p>
            <a:pPr lvl="1"/>
            <a:r>
              <a:rPr lang="en-US" dirty="0"/>
              <a:t>AIRS, AMSU, CERES, MODIS, </a:t>
            </a:r>
            <a:br>
              <a:rPr lang="en-US" dirty="0"/>
            </a:br>
            <a:r>
              <a:rPr lang="en-US" dirty="0"/>
              <a:t>AMSR-E</a:t>
            </a:r>
          </a:p>
        </p:txBody>
      </p:sp>
    </p:spTree>
    <p:extLst>
      <p:ext uri="{BB962C8B-B14F-4D97-AF65-F5344CB8AC3E}">
        <p14:creationId xmlns:p14="http://schemas.microsoft.com/office/powerpoint/2010/main" val="509468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MODerate</a:t>
            </a:r>
            <a:r>
              <a:rPr lang="en-US" dirty="0"/>
              <a:t> Resolution Imaging </a:t>
            </a:r>
            <a:r>
              <a:rPr lang="en-US" dirty="0" err="1"/>
              <a:t>Spectroradiometer</a:t>
            </a:r>
            <a:r>
              <a:rPr lang="en-US" dirty="0"/>
              <a:t> (MODIS)</a:t>
            </a:r>
          </a:p>
        </p:txBody>
      </p:sp>
      <p:sp>
        <p:nvSpPr>
          <p:cNvPr id="7" name="Content Placeholder 6"/>
          <p:cNvSpPr>
            <a:spLocks noGrp="1"/>
          </p:cNvSpPr>
          <p:nvPr>
            <p:ph idx="1"/>
          </p:nvPr>
        </p:nvSpPr>
        <p:spPr>
          <a:xfrm>
            <a:off x="242252" y="1447799"/>
            <a:ext cx="7833360" cy="4489609"/>
          </a:xfrm>
        </p:spPr>
        <p:txBody>
          <a:bodyPr>
            <a:noAutofit/>
          </a:bodyPr>
          <a:lstStyle/>
          <a:p>
            <a:r>
              <a:rPr lang="en-US" dirty="0"/>
              <a:t>Spatial Resolution</a:t>
            </a:r>
          </a:p>
          <a:p>
            <a:pPr lvl="1"/>
            <a:r>
              <a:rPr lang="en-US" dirty="0"/>
              <a:t>Global, swath: 2,330 km</a:t>
            </a:r>
          </a:p>
          <a:p>
            <a:pPr lvl="1"/>
            <a:r>
              <a:rPr lang="en-US" dirty="0"/>
              <a:t>250 m, 500 m, 1 km</a:t>
            </a:r>
          </a:p>
          <a:p>
            <a:r>
              <a:rPr lang="en-US" dirty="0"/>
              <a:t>Temporal Resolution</a:t>
            </a:r>
          </a:p>
          <a:p>
            <a:pPr lvl="1"/>
            <a:r>
              <a:rPr lang="en-US" dirty="0"/>
              <a:t>Daily, 8 day, 16 day, monthly, quarterly, yearly</a:t>
            </a:r>
          </a:p>
          <a:p>
            <a:pPr lvl="1"/>
            <a:r>
              <a:rPr lang="en-US" dirty="0"/>
              <a:t>2000 – present</a:t>
            </a:r>
          </a:p>
          <a:p>
            <a:r>
              <a:rPr lang="en-US" dirty="0"/>
              <a:t>Data Format</a:t>
            </a:r>
          </a:p>
          <a:p>
            <a:pPr lvl="1"/>
            <a:r>
              <a:rPr lang="en-US" dirty="0"/>
              <a:t>Hierarchal data format – Earth Observing System Format (HDF–EO8)</a:t>
            </a:r>
          </a:p>
        </p:txBody>
      </p:sp>
      <p:sp>
        <p:nvSpPr>
          <p:cNvPr id="10" name="Content Placeholder 9"/>
          <p:cNvSpPr>
            <a:spLocks noGrp="1"/>
          </p:cNvSpPr>
          <p:nvPr>
            <p:ph sz="quarter" idx="11"/>
          </p:nvPr>
        </p:nvSpPr>
        <p:spPr/>
        <p:txBody>
          <a:bodyPr/>
          <a:lstStyle/>
          <a:p>
            <a:endParaRPr lang="en-US"/>
          </a:p>
        </p:txBody>
      </p:sp>
      <p:sp>
        <p:nvSpPr>
          <p:cNvPr id="9" name="Text Placeholder 8"/>
          <p:cNvSpPr>
            <a:spLocks noGrp="1"/>
          </p:cNvSpPr>
          <p:nvPr>
            <p:ph type="body" sz="quarter" idx="13"/>
          </p:nvPr>
        </p:nvSpPr>
        <p:spPr/>
        <p:txBody>
          <a:bodyPr/>
          <a:lstStyle/>
          <a:p>
            <a:r>
              <a:rPr lang="en-US" dirty="0">
                <a:hlinkClick r:id="rId3"/>
              </a:rPr>
              <a:t>http://modis.gsfc.nasa.gov/</a:t>
            </a:r>
            <a:r>
              <a:rPr lang="en-US" dirty="0"/>
              <a:t> </a:t>
            </a:r>
          </a:p>
        </p:txBody>
      </p:sp>
      <p:pic>
        <p:nvPicPr>
          <p:cNvPr id="12" name="Picture 11" descr="Screen Shot 2014-04-25 at 2.05.44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2920" y="1447799"/>
            <a:ext cx="3583652" cy="1799965"/>
          </a:xfrm>
          <a:prstGeom prst="rect">
            <a:avLst/>
          </a:prstGeom>
          <a:ln>
            <a:noFill/>
          </a:ln>
          <a:effectLst/>
        </p:spPr>
      </p:pic>
      <p:pic>
        <p:nvPicPr>
          <p:cNvPr id="13" name="Content Placeholder 9"/>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362920" y="3293731"/>
            <a:ext cx="3587926" cy="2794331"/>
          </a:xfrm>
          <a:prstGeom prst="rect">
            <a:avLst/>
          </a:prstGeom>
        </p:spPr>
      </p:pic>
    </p:spTree>
    <p:extLst>
      <p:ext uri="{BB962C8B-B14F-4D97-AF65-F5344CB8AC3E}">
        <p14:creationId xmlns:p14="http://schemas.microsoft.com/office/powerpoint/2010/main" val="800695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MODerate</a:t>
            </a:r>
            <a:r>
              <a:rPr lang="en-US" dirty="0"/>
              <a:t> Resolution Imaging </a:t>
            </a:r>
            <a:r>
              <a:rPr lang="en-US" dirty="0" err="1"/>
              <a:t>Spectroradiometer</a:t>
            </a:r>
            <a:r>
              <a:rPr lang="en-US" dirty="0"/>
              <a:t> (MODIS)</a:t>
            </a:r>
          </a:p>
        </p:txBody>
      </p:sp>
      <p:sp>
        <p:nvSpPr>
          <p:cNvPr id="7" name="Content Placeholder 6"/>
          <p:cNvSpPr>
            <a:spLocks noGrp="1"/>
          </p:cNvSpPr>
          <p:nvPr>
            <p:ph idx="1"/>
          </p:nvPr>
        </p:nvSpPr>
        <p:spPr>
          <a:xfrm>
            <a:off x="242252" y="1447799"/>
            <a:ext cx="7833360" cy="4489609"/>
          </a:xfrm>
        </p:spPr>
        <p:txBody>
          <a:bodyPr>
            <a:noAutofit/>
          </a:bodyPr>
          <a:lstStyle/>
          <a:p>
            <a:r>
              <a:rPr lang="en-US" dirty="0"/>
              <a:t>Spectral Coverage</a:t>
            </a:r>
          </a:p>
          <a:p>
            <a:pPr lvl="1"/>
            <a:r>
              <a:rPr lang="en-US" dirty="0"/>
              <a:t>36 bands (major bands include red, blue, IR, NIR, MIR)</a:t>
            </a:r>
          </a:p>
          <a:p>
            <a:pPr lvl="2"/>
            <a:r>
              <a:rPr lang="en-US" dirty="0"/>
              <a:t>Bands 1-2: 250 m</a:t>
            </a:r>
          </a:p>
          <a:p>
            <a:pPr lvl="2"/>
            <a:r>
              <a:rPr lang="en-US" dirty="0"/>
              <a:t>Bands 3-7: 500 m</a:t>
            </a:r>
          </a:p>
          <a:p>
            <a:pPr lvl="2"/>
            <a:r>
              <a:rPr lang="en-US" dirty="0"/>
              <a:t>Bands 8-36: 1000 m</a:t>
            </a:r>
          </a:p>
        </p:txBody>
      </p:sp>
      <p:sp>
        <p:nvSpPr>
          <p:cNvPr id="10" name="Content Placeholder 9"/>
          <p:cNvSpPr>
            <a:spLocks noGrp="1"/>
          </p:cNvSpPr>
          <p:nvPr>
            <p:ph sz="quarter" idx="11"/>
          </p:nvPr>
        </p:nvSpPr>
        <p:spPr/>
        <p:txBody>
          <a:bodyPr/>
          <a:lstStyle/>
          <a:p>
            <a:endParaRPr lang="en-US"/>
          </a:p>
        </p:txBody>
      </p:sp>
      <p:sp>
        <p:nvSpPr>
          <p:cNvPr id="9" name="Text Placeholder 8"/>
          <p:cNvSpPr>
            <a:spLocks noGrp="1"/>
          </p:cNvSpPr>
          <p:nvPr>
            <p:ph type="body" sz="quarter" idx="13"/>
          </p:nvPr>
        </p:nvSpPr>
        <p:spPr/>
        <p:txBody>
          <a:bodyPr/>
          <a:lstStyle/>
          <a:p>
            <a:r>
              <a:rPr lang="en-US" dirty="0">
                <a:hlinkClick r:id="rId3"/>
              </a:rPr>
              <a:t>http://modis.gsfc.nasa.gov/</a:t>
            </a:r>
            <a:r>
              <a:rPr lang="en-US" dirty="0"/>
              <a:t> </a:t>
            </a:r>
          </a:p>
        </p:txBody>
      </p:sp>
      <p:pic>
        <p:nvPicPr>
          <p:cNvPr id="12" name="Picture 11" descr="Screen Shot 2014-04-25 at 2.05.44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2920" y="1447799"/>
            <a:ext cx="3583652" cy="1799965"/>
          </a:xfrm>
          <a:prstGeom prst="rect">
            <a:avLst/>
          </a:prstGeom>
          <a:ln>
            <a:noFill/>
          </a:ln>
          <a:effectLst/>
        </p:spPr>
      </p:pic>
      <p:pic>
        <p:nvPicPr>
          <p:cNvPr id="13" name="Content Placeholder 9"/>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362920" y="3293731"/>
            <a:ext cx="3587926" cy="2794331"/>
          </a:xfrm>
          <a:prstGeom prst="rect">
            <a:avLst/>
          </a:prstGeom>
        </p:spPr>
      </p:pic>
    </p:spTree>
    <p:extLst>
      <p:ext uri="{BB962C8B-B14F-4D97-AF65-F5344CB8AC3E}">
        <p14:creationId xmlns:p14="http://schemas.microsoft.com/office/powerpoint/2010/main" val="76490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Learning Objectives</a:t>
            </a:r>
            <a:endParaRPr lang="en-US" dirty="0"/>
          </a:p>
        </p:txBody>
      </p:sp>
      <p:sp>
        <p:nvSpPr>
          <p:cNvPr id="3" name="Content Placeholder 2"/>
          <p:cNvSpPr>
            <a:spLocks noGrp="1"/>
          </p:cNvSpPr>
          <p:nvPr>
            <p:ph idx="1"/>
          </p:nvPr>
        </p:nvSpPr>
        <p:spPr/>
        <p:txBody>
          <a:bodyPr/>
          <a:lstStyle/>
          <a:p>
            <a:r>
              <a:rPr lang="en-US" dirty="0"/>
              <a:t>Understand the basics of remote sensing of Land Cover</a:t>
            </a:r>
          </a:p>
          <a:p>
            <a:r>
              <a:rPr lang="en-US" dirty="0"/>
              <a:t>Identify NASA satellites and sensors used for deriving Land Cover data</a:t>
            </a:r>
          </a:p>
          <a:p>
            <a:pPr lvl="1"/>
            <a:r>
              <a:rPr lang="en-US" dirty="0"/>
              <a:t>Describe Land Cover data access</a:t>
            </a:r>
          </a:p>
          <a:p>
            <a:pPr lvl="1"/>
            <a:r>
              <a:rPr lang="en-US" dirty="0"/>
              <a:t>Describe Normalized Difference Vegetation Index</a:t>
            </a:r>
          </a:p>
        </p:txBody>
      </p:sp>
      <p:sp>
        <p:nvSpPr>
          <p:cNvPr id="8" name="Content Placeholder 7"/>
          <p:cNvSpPr>
            <a:spLocks noGrp="1"/>
          </p:cNvSpPr>
          <p:nvPr>
            <p:ph sz="quarter" idx="11"/>
          </p:nvPr>
        </p:nvSpPr>
        <p:spPr/>
        <p:txBody>
          <a:bodyPr/>
          <a:lstStyle/>
          <a:p>
            <a:endParaRPr lang="en-US"/>
          </a:p>
        </p:txBody>
      </p:sp>
    </p:spTree>
    <p:extLst>
      <p:ext uri="{BB962C8B-B14F-4D97-AF65-F5344CB8AC3E}">
        <p14:creationId xmlns:p14="http://schemas.microsoft.com/office/powerpoint/2010/main" val="917104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MODIS Band Reflectance Data</a:t>
            </a:r>
            <a:endParaRPr lang="en-US" dirty="0"/>
          </a:p>
        </p:txBody>
      </p:sp>
      <p:sp>
        <p:nvSpPr>
          <p:cNvPr id="3" name="Content Placeholder 2"/>
          <p:cNvSpPr>
            <a:spLocks noGrp="1"/>
          </p:cNvSpPr>
          <p:nvPr>
            <p:ph idx="1"/>
          </p:nvPr>
        </p:nvSpPr>
        <p:spPr/>
        <p:txBody>
          <a:bodyPr/>
          <a:lstStyle/>
          <a:p>
            <a:pPr marL="146241" indent="0" algn="ctr">
              <a:buNone/>
            </a:pPr>
            <a:r>
              <a:rPr lang="en-US" dirty="0"/>
              <a:t>Land Processing Distributed Active Archive Center</a:t>
            </a:r>
          </a:p>
          <a:p>
            <a:pPr marL="146241" indent="0" algn="ctr">
              <a:buNone/>
            </a:pPr>
            <a:r>
              <a:rPr lang="en-US" dirty="0">
                <a:hlinkClick r:id="rId2"/>
              </a:rPr>
              <a:t>http://lpdaac.usgs.gov/dataset_discovery/modis/modis_products_table/</a:t>
            </a:r>
            <a:r>
              <a:rPr lang="en-US" dirty="0"/>
              <a:t> </a:t>
            </a:r>
          </a:p>
        </p:txBody>
      </p:sp>
      <p:sp>
        <p:nvSpPr>
          <p:cNvPr id="6" name="Content Placeholder 5"/>
          <p:cNvSpPr>
            <a:spLocks noGrp="1"/>
          </p:cNvSpPr>
          <p:nvPr>
            <p:ph sz="quarter" idx="11"/>
          </p:nvPr>
        </p:nvSpPr>
        <p:spPr/>
        <p:txBody>
          <a:bodyPr/>
          <a:lstStyle/>
          <a:p>
            <a:pPr marL="146241" indent="0">
              <a:buNone/>
            </a:pPr>
            <a:endParaRPr lang="en-US" dirty="0"/>
          </a:p>
        </p:txBody>
      </p:sp>
      <p:sp>
        <p:nvSpPr>
          <p:cNvPr id="11" name="Content Placeholder 10"/>
          <p:cNvSpPr>
            <a:spLocks noGrp="1"/>
          </p:cNvSpPr>
          <p:nvPr>
            <p:ph idx="12"/>
          </p:nvPr>
        </p:nvSpPr>
        <p:spPr/>
        <p:txBody>
          <a:bodyPr/>
          <a:lstStyle/>
          <a:p>
            <a:pPr marL="146241" indent="0" algn="ctr">
              <a:buNone/>
            </a:pPr>
            <a:r>
              <a:rPr lang="en-US" dirty="0"/>
              <a:t>NASA </a:t>
            </a:r>
            <a:r>
              <a:rPr lang="en-US" dirty="0" err="1"/>
              <a:t>Earthdata</a:t>
            </a:r>
            <a:endParaRPr lang="en-US" dirty="0"/>
          </a:p>
          <a:p>
            <a:pPr marL="146241" indent="0" algn="ctr">
              <a:buNone/>
            </a:pPr>
            <a:r>
              <a:rPr lang="en-US" dirty="0">
                <a:hlinkClick r:id="rId3"/>
              </a:rPr>
              <a:t>http://earthdata.nasa.gov/</a:t>
            </a:r>
            <a:r>
              <a:rPr lang="en-US" dirty="0"/>
              <a:t> </a:t>
            </a:r>
          </a:p>
        </p:txBody>
      </p:sp>
      <p:pic>
        <p:nvPicPr>
          <p:cNvPr id="10" name="Picture 9" descr="Screen Shot 2017-08-09 at 1.09.24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40132" y="2362200"/>
            <a:ext cx="5806440" cy="2847588"/>
          </a:xfrm>
          <a:prstGeom prst="rect">
            <a:avLst/>
          </a:prstGeom>
        </p:spPr>
      </p:pic>
      <p:pic>
        <p:nvPicPr>
          <p:cNvPr id="4" name="Picture 3" descr="Screen Shot 2017-10-30 at 1.15.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66" y="2895600"/>
            <a:ext cx="4799012" cy="2892015"/>
          </a:xfrm>
          <a:prstGeom prst="rect">
            <a:avLst/>
          </a:prstGeom>
        </p:spPr>
      </p:pic>
    </p:spTree>
    <p:extLst>
      <p:ext uri="{BB962C8B-B14F-4D97-AF65-F5344CB8AC3E}">
        <p14:creationId xmlns:p14="http://schemas.microsoft.com/office/powerpoint/2010/main" val="3706574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n-US" dirty="0"/>
              <a:t>Visible Infrared Imaging Radiometer Suite (VIIRS)</a:t>
            </a:r>
          </a:p>
        </p:txBody>
      </p:sp>
      <p:sp>
        <p:nvSpPr>
          <p:cNvPr id="3" name="Content Placeholder 2"/>
          <p:cNvSpPr>
            <a:spLocks noGrp="1"/>
          </p:cNvSpPr>
          <p:nvPr>
            <p:ph idx="1"/>
          </p:nvPr>
        </p:nvSpPr>
        <p:spPr>
          <a:xfrm>
            <a:off x="242252" y="1447799"/>
            <a:ext cx="5806440" cy="4870346"/>
          </a:xfrm>
        </p:spPr>
        <p:txBody>
          <a:bodyPr>
            <a:normAutofit/>
          </a:bodyPr>
          <a:lstStyle/>
          <a:p>
            <a:r>
              <a:rPr lang="en-US" sz="2400" dirty="0"/>
              <a:t>Onboard </a:t>
            </a:r>
            <a:r>
              <a:rPr lang="en-US" sz="2400" b="1" dirty="0"/>
              <a:t>Suomi NPP</a:t>
            </a:r>
          </a:p>
          <a:p>
            <a:r>
              <a:rPr lang="en-US" sz="2400" dirty="0"/>
              <a:t>Polar orbiting satellite</a:t>
            </a:r>
          </a:p>
          <a:p>
            <a:r>
              <a:rPr lang="en-US" sz="2400" dirty="0"/>
              <a:t>Functionality similar to MODIS</a:t>
            </a:r>
          </a:p>
          <a:p>
            <a:r>
              <a:rPr lang="en-US" sz="2400" dirty="0"/>
              <a:t>Spatial Coverage and Resolution:</a:t>
            </a:r>
          </a:p>
          <a:p>
            <a:pPr lvl="1"/>
            <a:r>
              <a:rPr lang="en-US" sz="2400" dirty="0"/>
              <a:t>Global, Swath Width: 3,040 km</a:t>
            </a:r>
          </a:p>
          <a:p>
            <a:pPr lvl="1"/>
            <a:r>
              <a:rPr lang="en-US" sz="2400" dirty="0"/>
              <a:t>Spatial Resolution: 375 – 750 m</a:t>
            </a:r>
          </a:p>
          <a:p>
            <a:r>
              <a:rPr lang="en-US" sz="2400" dirty="0"/>
              <a:t>Temporal Coverage and Resolution:</a:t>
            </a:r>
          </a:p>
          <a:p>
            <a:pPr lvl="1"/>
            <a:r>
              <a:rPr lang="en-US" sz="2400" dirty="0"/>
              <a:t>Oct 2011 – present</a:t>
            </a:r>
          </a:p>
          <a:p>
            <a:pPr lvl="1"/>
            <a:r>
              <a:rPr lang="en-US" sz="2400" dirty="0"/>
              <a:t>1-2 times per day</a:t>
            </a:r>
          </a:p>
        </p:txBody>
      </p:sp>
      <p:sp>
        <p:nvSpPr>
          <p:cNvPr id="6" name="Content Placeholder 5"/>
          <p:cNvSpPr>
            <a:spLocks noGrp="1"/>
          </p:cNvSpPr>
          <p:nvPr>
            <p:ph sz="quarter" idx="11"/>
          </p:nvPr>
        </p:nvSpPr>
        <p:spPr/>
        <p:txBody>
          <a:bodyPr/>
          <a:lstStyle/>
          <a:p>
            <a:endParaRPr lang="en-US"/>
          </a:p>
        </p:txBody>
      </p:sp>
      <p:sp>
        <p:nvSpPr>
          <p:cNvPr id="4" name="Text Placeholder 3"/>
          <p:cNvSpPr>
            <a:spLocks noGrp="1"/>
          </p:cNvSpPr>
          <p:nvPr>
            <p:ph type="body" sz="quarter" idx="13"/>
          </p:nvPr>
        </p:nvSpPr>
        <p:spPr/>
        <p:txBody>
          <a:bodyPr>
            <a:normAutofit/>
          </a:bodyPr>
          <a:lstStyle/>
          <a:p>
            <a:r>
              <a:rPr lang="en-US" dirty="0">
                <a:hlinkClick r:id="rId2"/>
              </a:rPr>
              <a:t>http://jointmission.gsfc.nasa.gov/viirs.html</a:t>
            </a:r>
            <a:r>
              <a:rPr lang="en-US" dirty="0"/>
              <a:t> </a:t>
            </a:r>
          </a:p>
        </p:txBody>
      </p:sp>
      <p:pic>
        <p:nvPicPr>
          <p:cNvPr id="14" name="Content Placeholder 8" descr="Screen Shot 2017-10-30 at 4.36.50 PM.png"/>
          <p:cNvPicPr>
            <a:picLocks noGrp="1" noChangeAspect="1"/>
          </p:cNvPicPr>
          <p:nvPr>
            <p:ph idx="12"/>
          </p:nvPr>
        </p:nvPicPr>
        <p:blipFill rotWithShape="1">
          <a:blip r:embed="rId3">
            <a:extLst>
              <a:ext uri="{28A0092B-C50C-407E-A947-70E740481C1C}">
                <a14:useLocalDpi xmlns:a14="http://schemas.microsoft.com/office/drawing/2010/main" val="0"/>
              </a:ext>
            </a:extLst>
          </a:blip>
          <a:srcRect l="6058" t="3405" r="2738" b="4928"/>
          <a:stretch/>
        </p:blipFill>
        <p:spPr>
          <a:xfrm>
            <a:off x="6140132" y="1447797"/>
            <a:ext cx="5806440" cy="3873622"/>
          </a:xfrm>
          <a:prstGeom prst="rect">
            <a:avLst/>
          </a:prstGeom>
        </p:spPr>
      </p:pic>
    </p:spTree>
    <p:extLst>
      <p:ext uri="{BB962C8B-B14F-4D97-AF65-F5344CB8AC3E}">
        <p14:creationId xmlns:p14="http://schemas.microsoft.com/office/powerpoint/2010/main" val="3638300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42252" y="276992"/>
            <a:ext cx="11704320" cy="576299"/>
          </a:xfrm>
        </p:spPr>
        <p:txBody>
          <a:bodyPr/>
          <a:lstStyle/>
          <a:p>
            <a:r>
              <a:rPr lang="en-US" dirty="0"/>
              <a:t>Get VIIRS Band Reflectance Data and Land Products Data</a:t>
            </a:r>
          </a:p>
        </p:txBody>
      </p:sp>
      <p:pic>
        <p:nvPicPr>
          <p:cNvPr id="4" name="Content Placeholder 3" descr="Screen Shot 2017-10-30 at 4.40.58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252" y="1130300"/>
            <a:ext cx="5814383" cy="4965700"/>
          </a:xfrm>
        </p:spPr>
      </p:pic>
      <p:sp>
        <p:nvSpPr>
          <p:cNvPr id="2" name="Content Placeholder 1"/>
          <p:cNvSpPr>
            <a:spLocks noGrp="1"/>
          </p:cNvSpPr>
          <p:nvPr>
            <p:ph idx="12"/>
          </p:nvPr>
        </p:nvSpPr>
        <p:spPr/>
        <p:txBody>
          <a:bodyPr/>
          <a:lstStyle/>
          <a:p>
            <a:pPr marL="146241" indent="0">
              <a:buNone/>
            </a:pPr>
            <a:r>
              <a:rPr lang="en-US" dirty="0"/>
              <a:t>Land Process Distributed Active Archive Center</a:t>
            </a:r>
          </a:p>
          <a:p>
            <a:r>
              <a:rPr lang="en-US" dirty="0">
                <a:hlinkClick r:id="rId3"/>
              </a:rPr>
              <a:t>https://lpdaac.usgs.gov/dataset_discovery/viirs/viirs_products_</a:t>
            </a:r>
            <a:br>
              <a:rPr lang="en-US" dirty="0">
                <a:hlinkClick r:id="rId3"/>
              </a:rPr>
            </a:br>
            <a:r>
              <a:rPr lang="en-US" dirty="0">
                <a:hlinkClick r:id="rId3"/>
              </a:rPr>
              <a:t>table</a:t>
            </a:r>
            <a:r>
              <a:rPr lang="en-US" dirty="0"/>
              <a:t> </a:t>
            </a:r>
          </a:p>
          <a:p>
            <a:pPr marL="146278" indent="0">
              <a:buNone/>
            </a:pPr>
            <a:endParaRPr lang="en-US" dirty="0"/>
          </a:p>
          <a:p>
            <a:pPr marL="146278" indent="0">
              <a:buNone/>
            </a:pPr>
            <a:endParaRPr lang="en-US" dirty="0"/>
          </a:p>
        </p:txBody>
      </p:sp>
    </p:spTree>
    <p:extLst>
      <p:ext uri="{BB962C8B-B14F-4D97-AF65-F5344CB8AC3E}">
        <p14:creationId xmlns:p14="http://schemas.microsoft.com/office/powerpoint/2010/main" val="1889944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Example: Satellite Image Classification for Land Cover</a:t>
            </a:r>
            <a:endParaRPr lang="en-US" dirty="0"/>
          </a:p>
        </p:txBody>
      </p:sp>
      <p:sp>
        <p:nvSpPr>
          <p:cNvPr id="9" name="Content Placeholder 8"/>
          <p:cNvSpPr>
            <a:spLocks noGrp="1"/>
          </p:cNvSpPr>
          <p:nvPr>
            <p:ph idx="1"/>
          </p:nvPr>
        </p:nvSpPr>
        <p:spPr>
          <a:xfrm>
            <a:off x="242252" y="1130283"/>
            <a:ext cx="5806440" cy="5187862"/>
          </a:xfrm>
        </p:spPr>
        <p:txBody>
          <a:bodyPr>
            <a:normAutofit/>
          </a:bodyPr>
          <a:lstStyle/>
          <a:p>
            <a:r>
              <a:rPr lang="en-US"/>
              <a:t>Requires delineating boundaries of classes in n-dimensional space using class statistics</a:t>
            </a:r>
          </a:p>
          <a:p>
            <a:r>
              <a:rPr lang="en-US" dirty="0"/>
              <a:t>Each group of pixels is characterized by:</a:t>
            </a:r>
          </a:p>
          <a:p>
            <a:pPr lvl="1"/>
            <a:r>
              <a:rPr lang="en-US" dirty="0"/>
              <a:t>min.</a:t>
            </a:r>
          </a:p>
          <a:p>
            <a:pPr lvl="1"/>
            <a:r>
              <a:rPr lang="en-US" dirty="0"/>
              <a:t>max.</a:t>
            </a:r>
          </a:p>
          <a:p>
            <a:pPr lvl="1"/>
            <a:r>
              <a:rPr lang="en-US" dirty="0"/>
              <a:t>mean </a:t>
            </a:r>
          </a:p>
          <a:p>
            <a:pPr lvl="1"/>
            <a:r>
              <a:rPr lang="en-US" dirty="0"/>
              <a:t>standard deviation</a:t>
            </a:r>
          </a:p>
          <a:p>
            <a:r>
              <a:rPr lang="en-US" dirty="0"/>
              <a:t>All the pixels in the image that fall within those statistics are given those labels</a:t>
            </a:r>
          </a:p>
        </p:txBody>
      </p:sp>
      <p:sp>
        <p:nvSpPr>
          <p:cNvPr id="10" name="Content Placeholder 9"/>
          <p:cNvSpPr>
            <a:spLocks noGrp="1"/>
          </p:cNvSpPr>
          <p:nvPr>
            <p:ph sz="quarter" idx="11"/>
          </p:nvPr>
        </p:nvSpPr>
        <p:spPr/>
        <p:txBody>
          <a:bodyPr/>
          <a:lstStyle/>
          <a:p>
            <a:endParaRPr lang="en-US"/>
          </a:p>
        </p:txBody>
      </p:sp>
      <p:sp>
        <p:nvSpPr>
          <p:cNvPr id="11" name="Content Placeholder 10"/>
          <p:cNvSpPr>
            <a:spLocks noGrp="1"/>
          </p:cNvSpPr>
          <p:nvPr>
            <p:ph idx="12"/>
          </p:nvPr>
        </p:nvSpPr>
        <p:spPr>
          <a:xfrm>
            <a:off x="6140132" y="1124120"/>
            <a:ext cx="5806440" cy="4813288"/>
          </a:xfrm>
        </p:spPr>
        <p:txBody>
          <a:bodyPr/>
          <a:lstStyle/>
          <a:p>
            <a:endParaRPr lang="en-US" dirty="0"/>
          </a:p>
        </p:txBody>
      </p:sp>
      <p:grpSp>
        <p:nvGrpSpPr>
          <p:cNvPr id="18" name="Group 17"/>
          <p:cNvGrpSpPr/>
          <p:nvPr/>
        </p:nvGrpSpPr>
        <p:grpSpPr>
          <a:xfrm>
            <a:off x="6140132" y="1124120"/>
            <a:ext cx="5806440" cy="3448426"/>
            <a:chOff x="6300731" y="1474335"/>
            <a:chExt cx="5283642" cy="3137938"/>
          </a:xfrm>
        </p:grpSpPr>
        <p:graphicFrame>
          <p:nvGraphicFramePr>
            <p:cNvPr id="13" name="Object 12"/>
            <p:cNvGraphicFramePr>
              <a:graphicFrameLocks noChangeAspect="1"/>
            </p:cNvGraphicFramePr>
            <p:nvPr/>
          </p:nvGraphicFramePr>
          <p:xfrm>
            <a:off x="6300731" y="1474335"/>
            <a:ext cx="5283642" cy="3137938"/>
          </p:xfrm>
          <a:graphic>
            <a:graphicData uri="http://schemas.openxmlformats.org/presentationml/2006/ole">
              <mc:AlternateContent xmlns:mc="http://schemas.openxmlformats.org/markup-compatibility/2006">
                <mc:Choice xmlns:v="urn:schemas-microsoft-com:vml" Requires="v">
                  <p:oleObj name="Worksheet" r:id="rId2" imgW="5410200" imgH="3213100" progId="Excel.Sheet.8">
                    <p:embed/>
                  </p:oleObj>
                </mc:Choice>
                <mc:Fallback>
                  <p:oleObj name="Worksheet" r:id="rId2" imgW="5410200" imgH="3213100" progId="Excel.Sheet.8">
                    <p:embed/>
                    <p:pic>
                      <p:nvPicPr>
                        <p:cNvPr id="0" name=""/>
                        <p:cNvPicPr/>
                        <p:nvPr/>
                      </p:nvPicPr>
                      <p:blipFill>
                        <a:blip r:embed="rId3"/>
                        <a:stretch>
                          <a:fillRect/>
                        </a:stretch>
                      </p:blipFill>
                      <p:spPr>
                        <a:xfrm>
                          <a:off x="6300731" y="1474335"/>
                          <a:ext cx="5283642" cy="3137938"/>
                        </a:xfrm>
                        <a:prstGeom prst="rect">
                          <a:avLst/>
                        </a:prstGeom>
                      </p:spPr>
                    </p:pic>
                  </p:oleObj>
                </mc:Fallback>
              </mc:AlternateContent>
            </a:graphicData>
          </a:graphic>
        </p:graphicFrame>
        <p:sp>
          <p:nvSpPr>
            <p:cNvPr id="14" name="TextBox 13"/>
            <p:cNvSpPr txBox="1"/>
            <p:nvPr/>
          </p:nvSpPr>
          <p:spPr>
            <a:xfrm>
              <a:off x="8853351" y="1857551"/>
              <a:ext cx="1776986" cy="420564"/>
            </a:xfrm>
            <a:prstGeom prst="rect">
              <a:avLst/>
            </a:prstGeom>
            <a:solidFill>
              <a:schemeClr val="bg1">
                <a:lumMod val="95000"/>
                <a:alpha val="80000"/>
              </a:schemeClr>
            </a:solidFill>
          </p:spPr>
          <p:txBody>
            <a:bodyPr wrap="square" rtlCol="0">
              <a:spAutoFit/>
            </a:bodyPr>
            <a:lstStyle/>
            <a:p>
              <a:r>
                <a:rPr lang="en-US" sz="2133" dirty="0"/>
                <a:t>Vegetation</a:t>
              </a:r>
            </a:p>
          </p:txBody>
        </p:sp>
        <p:sp>
          <p:nvSpPr>
            <p:cNvPr id="15" name="TextBox 14"/>
            <p:cNvSpPr txBox="1"/>
            <p:nvPr/>
          </p:nvSpPr>
          <p:spPr>
            <a:xfrm>
              <a:off x="10630337" y="2317046"/>
              <a:ext cx="641522" cy="420564"/>
            </a:xfrm>
            <a:prstGeom prst="rect">
              <a:avLst/>
            </a:prstGeom>
            <a:solidFill>
              <a:schemeClr val="bg1">
                <a:lumMod val="95000"/>
                <a:alpha val="80000"/>
              </a:schemeClr>
            </a:solidFill>
          </p:spPr>
          <p:txBody>
            <a:bodyPr wrap="none" rtlCol="0">
              <a:spAutoFit/>
            </a:bodyPr>
            <a:lstStyle/>
            <a:p>
              <a:r>
                <a:rPr lang="en-US" sz="2133" dirty="0"/>
                <a:t>Soil</a:t>
              </a:r>
            </a:p>
          </p:txBody>
        </p:sp>
        <p:sp>
          <p:nvSpPr>
            <p:cNvPr id="16" name="Oval 15"/>
            <p:cNvSpPr/>
            <p:nvPr/>
          </p:nvSpPr>
          <p:spPr>
            <a:xfrm>
              <a:off x="7416600" y="1928225"/>
              <a:ext cx="1367740" cy="951470"/>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0053937" y="2789796"/>
              <a:ext cx="1152801" cy="743641"/>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53"/>
          <p:cNvGrpSpPr>
            <a:grpSpLocks/>
          </p:cNvGrpSpPr>
          <p:nvPr/>
        </p:nvGrpSpPr>
        <p:grpSpPr bwMode="auto">
          <a:xfrm rot="16200000">
            <a:off x="7924367" y="3936226"/>
            <a:ext cx="2186653" cy="2577185"/>
            <a:chOff x="1371" y="1394"/>
            <a:chExt cx="1767" cy="2274"/>
          </a:xfrm>
        </p:grpSpPr>
        <p:sp>
          <p:nvSpPr>
            <p:cNvPr id="20" name="Rectangle 154"/>
            <p:cNvSpPr>
              <a:spLocks noChangeArrowheads="1"/>
            </p:cNvSpPr>
            <p:nvPr/>
          </p:nvSpPr>
          <p:spPr bwMode="auto">
            <a:xfrm>
              <a:off x="1377" y="1400"/>
              <a:ext cx="1755" cy="2262"/>
            </a:xfrm>
            <a:prstGeom prst="rect">
              <a:avLst/>
            </a:prstGeom>
            <a:solidFill>
              <a:srgbClr val="00B3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sz="3199"/>
            </a:p>
          </p:txBody>
        </p:sp>
        <p:sp>
          <p:nvSpPr>
            <p:cNvPr id="21" name="Freeform 155"/>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a:p>
          </p:txBody>
        </p:sp>
        <p:sp>
          <p:nvSpPr>
            <p:cNvPr id="22" name="Freeform 156"/>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a:p>
          </p:txBody>
        </p:sp>
        <p:sp>
          <p:nvSpPr>
            <p:cNvPr id="23" name="Freeform 157"/>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a:p>
          </p:txBody>
        </p:sp>
        <p:sp>
          <p:nvSpPr>
            <p:cNvPr id="24" name="Freeform 158"/>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a:p>
          </p:txBody>
        </p:sp>
        <p:sp>
          <p:nvSpPr>
            <p:cNvPr id="25" name="Freeform 159"/>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a:p>
          </p:txBody>
        </p:sp>
        <p:sp>
          <p:nvSpPr>
            <p:cNvPr id="26" name="Freeform 160"/>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a:p>
          </p:txBody>
        </p:sp>
        <p:sp>
          <p:nvSpPr>
            <p:cNvPr id="27" name="Freeform 161"/>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sz="3199"/>
            </a:p>
          </p:txBody>
        </p:sp>
      </p:grpSp>
      <p:grpSp>
        <p:nvGrpSpPr>
          <p:cNvPr id="35" name="Group 34"/>
          <p:cNvGrpSpPr/>
          <p:nvPr/>
        </p:nvGrpSpPr>
        <p:grpSpPr>
          <a:xfrm>
            <a:off x="8117949" y="2668536"/>
            <a:ext cx="2780190" cy="2069858"/>
            <a:chOff x="8117950" y="2668536"/>
            <a:chExt cx="2780190" cy="2069858"/>
          </a:xfrm>
        </p:grpSpPr>
        <p:cxnSp>
          <p:nvCxnSpPr>
            <p:cNvPr id="31" name="Straight Arrow Connector 30"/>
            <p:cNvCxnSpPr>
              <a:stCxn id="16" idx="4"/>
            </p:cNvCxnSpPr>
            <p:nvPr/>
          </p:nvCxnSpPr>
          <p:spPr>
            <a:xfrm>
              <a:off x="8117950" y="2668536"/>
              <a:ext cx="261682" cy="1718113"/>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p:cNvCxnSpPr>
            <p:nvPr/>
          </p:nvCxnSpPr>
          <p:spPr>
            <a:xfrm flipH="1">
              <a:off x="9817152" y="3386963"/>
              <a:ext cx="1080988" cy="1351431"/>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8145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n-US" dirty="0"/>
              <a:t>Image Classification: Approaches</a:t>
            </a:r>
          </a:p>
        </p:txBody>
      </p:sp>
      <p:sp>
        <p:nvSpPr>
          <p:cNvPr id="3" name="Content Placeholder 2"/>
          <p:cNvSpPr>
            <a:spLocks noGrp="1"/>
          </p:cNvSpPr>
          <p:nvPr>
            <p:ph idx="1"/>
          </p:nvPr>
        </p:nvSpPr>
        <p:spPr/>
        <p:txBody>
          <a:bodyPr>
            <a:normAutofit/>
          </a:bodyPr>
          <a:lstStyle/>
          <a:p>
            <a:pPr marL="146278" indent="0">
              <a:buNone/>
            </a:pPr>
            <a:r>
              <a:rPr lang="en-US" b="1" dirty="0"/>
              <a:t>Pixel-Based</a:t>
            </a:r>
          </a:p>
          <a:p>
            <a:r>
              <a:rPr lang="en-US" dirty="0"/>
              <a:t>Each pixel is grouped in a class</a:t>
            </a:r>
          </a:p>
          <a:p>
            <a:r>
              <a:rPr lang="en-US" dirty="0"/>
              <a:t>Useful for multiple changes in land use within a short period of time</a:t>
            </a:r>
          </a:p>
          <a:p>
            <a:pPr marL="146278" indent="0">
              <a:buNone/>
            </a:pPr>
            <a:r>
              <a:rPr lang="en-US" dirty="0"/>
              <a:t>Best for complete data coverage and a need for methods to ensure time series consistency at the pixel level</a:t>
            </a:r>
          </a:p>
        </p:txBody>
      </p:sp>
      <p:sp>
        <p:nvSpPr>
          <p:cNvPr id="4" name="Content Placeholder 3"/>
          <p:cNvSpPr>
            <a:spLocks noGrp="1"/>
          </p:cNvSpPr>
          <p:nvPr>
            <p:ph sz="quarter" idx="11"/>
          </p:nvPr>
        </p:nvSpPr>
        <p:spPr/>
        <p:txBody>
          <a:bodyPr/>
          <a:lstStyle/>
          <a:p>
            <a:r>
              <a:rPr lang="en-US" dirty="0"/>
              <a:t>Whiteside, T., &amp; Ahmad, W. (2005, September). A comparison of object-oriented and pixel-based classification methods for mapping land cover in northern Australia. </a:t>
            </a:r>
            <a:r>
              <a:rPr lang="en-US" i="1" dirty="0"/>
              <a:t>Proceedings of SSC2005 Spatial intelligence, innovation and praxis: The national biennial Conference of the Spatial Sciences Institute</a:t>
            </a:r>
            <a:r>
              <a:rPr lang="en-US" dirty="0"/>
              <a:t>.</a:t>
            </a:r>
          </a:p>
        </p:txBody>
      </p:sp>
      <p:pic>
        <p:nvPicPr>
          <p:cNvPr id="14" name="Picture 3"/>
          <p:cNvPicPr>
            <a:picLocks noGrp="1" noChangeAspect="1" noChangeArrowheads="1"/>
          </p:cNvPicPr>
          <p:nvPr>
            <p:ph idx="12"/>
          </p:nvPr>
        </p:nvPicPr>
        <p:blipFill>
          <a:blip r:embed="rId3">
            <a:extLst>
              <a:ext uri="{28A0092B-C50C-407E-A947-70E740481C1C}">
                <a14:useLocalDpi xmlns:a14="http://schemas.microsoft.com/office/drawing/2010/main"/>
              </a:ext>
            </a:extLst>
          </a:blip>
          <a:stretch>
            <a:fillRect/>
          </a:stretch>
        </p:blipFill>
        <p:spPr bwMode="auto">
          <a:xfrm>
            <a:off x="7089315" y="1130283"/>
            <a:ext cx="4857257" cy="47346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rotWithShape="1">
          <a:blip r:embed="rId4">
            <a:extLst>
              <a:ext uri="{28A0092B-C50C-407E-A947-70E740481C1C}">
                <a14:useLocalDpi xmlns:a14="http://schemas.microsoft.com/office/drawing/2010/main"/>
              </a:ext>
            </a:extLst>
          </a:blip>
          <a:srcRect t="4222"/>
          <a:stretch/>
        </p:blipFill>
        <p:spPr bwMode="auto">
          <a:xfrm>
            <a:off x="10117772" y="4302740"/>
            <a:ext cx="1828800" cy="1562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0439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Classification: Approaches</a:t>
            </a:r>
          </a:p>
        </p:txBody>
      </p:sp>
      <p:sp>
        <p:nvSpPr>
          <p:cNvPr id="3" name="Content Placeholder 2"/>
          <p:cNvSpPr>
            <a:spLocks noGrp="1"/>
          </p:cNvSpPr>
          <p:nvPr>
            <p:ph idx="1"/>
          </p:nvPr>
        </p:nvSpPr>
        <p:spPr/>
        <p:txBody>
          <a:bodyPr>
            <a:normAutofit/>
          </a:bodyPr>
          <a:lstStyle/>
          <a:p>
            <a:pPr marL="146278" indent="0">
              <a:buNone/>
            </a:pPr>
            <a:r>
              <a:rPr lang="en-US" b="1" dirty="0"/>
              <a:t>Object-Based</a:t>
            </a:r>
          </a:p>
          <a:p>
            <a:r>
              <a:rPr lang="en-US" dirty="0"/>
              <a:t>Pixels with common spectral characteristics are first grouped together (segmentation)</a:t>
            </a:r>
          </a:p>
          <a:p>
            <a:r>
              <a:rPr lang="en-US" dirty="0"/>
              <a:t>Useful for:</a:t>
            </a:r>
          </a:p>
          <a:p>
            <a:pPr lvl="1"/>
            <a:r>
              <a:rPr lang="en-US" dirty="0"/>
              <a:t>reducing speckle noise in radar images</a:t>
            </a:r>
          </a:p>
          <a:p>
            <a:pPr lvl="1"/>
            <a:r>
              <a:rPr lang="en-US" dirty="0"/>
              <a:t>high resolution imagery</a:t>
            </a:r>
          </a:p>
        </p:txBody>
      </p:sp>
      <p:sp>
        <p:nvSpPr>
          <p:cNvPr id="4" name="Content Placeholder 3"/>
          <p:cNvSpPr>
            <a:spLocks noGrp="1"/>
          </p:cNvSpPr>
          <p:nvPr>
            <p:ph sz="quarter" idx="11"/>
          </p:nvPr>
        </p:nvSpPr>
        <p:spPr/>
        <p:txBody>
          <a:bodyPr/>
          <a:lstStyle/>
          <a:p>
            <a:r>
              <a:rPr lang="en-US" dirty="0"/>
              <a:t>Whiteside, T., &amp; Ahmad, W. (2005, September). A comparison of object-oriented and pixel-based classification methods for mapping land cover in northern Australia. </a:t>
            </a:r>
            <a:r>
              <a:rPr lang="en-US" i="1" dirty="0"/>
              <a:t>Proceedings of SSC2005 Spatial intelligence, innovation and praxis: The national biennial Conference of the Spatial Sciences Institute</a:t>
            </a:r>
            <a:r>
              <a:rPr lang="en-US" dirty="0"/>
              <a:t>.</a:t>
            </a:r>
          </a:p>
        </p:txBody>
      </p:sp>
      <p:sp>
        <p:nvSpPr>
          <p:cNvPr id="13" name="Content Placeholder 12"/>
          <p:cNvSpPr>
            <a:spLocks noGrp="1"/>
          </p:cNvSpPr>
          <p:nvPr>
            <p:ph idx="12"/>
          </p:nvPr>
        </p:nvSpPr>
        <p:spPr/>
        <p:txBody>
          <a:bodyPr/>
          <a:lstStyle/>
          <a:p>
            <a:endParaRPr lang="en-US"/>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0131" y="1124119"/>
            <a:ext cx="3164624" cy="282626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37613" y="2877643"/>
            <a:ext cx="3108960" cy="30597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1002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 Image Classification: Methods</a:t>
            </a:r>
          </a:p>
        </p:txBody>
      </p:sp>
      <p:sp>
        <p:nvSpPr>
          <p:cNvPr id="7" name="Content Placeholder 6"/>
          <p:cNvSpPr>
            <a:spLocks noGrp="1"/>
          </p:cNvSpPr>
          <p:nvPr>
            <p:ph idx="1"/>
          </p:nvPr>
        </p:nvSpPr>
        <p:spPr>
          <a:xfrm>
            <a:off x="242252" y="1130283"/>
            <a:ext cx="5806440" cy="4807125"/>
          </a:xfrm>
        </p:spPr>
        <p:txBody>
          <a:bodyPr/>
          <a:lstStyle/>
          <a:p>
            <a:pPr marL="146278" indent="0">
              <a:buNone/>
            </a:pPr>
            <a:r>
              <a:rPr lang="en-US" b="1" dirty="0"/>
              <a:t>Supervised</a:t>
            </a:r>
          </a:p>
          <a:p>
            <a:r>
              <a:rPr lang="en-US" dirty="0"/>
              <a:t>Uses expert-defined areas of known veg. types to tune parameters of classification algorithms</a:t>
            </a:r>
          </a:p>
          <a:p>
            <a:r>
              <a:rPr lang="en-US" dirty="0"/>
              <a:t>Algorithm then automatically identifies and labels areas similar to the training data</a:t>
            </a:r>
          </a:p>
        </p:txBody>
      </p:sp>
      <p:sp>
        <p:nvSpPr>
          <p:cNvPr id="8" name="Content Placeholder 7"/>
          <p:cNvSpPr>
            <a:spLocks noGrp="1"/>
          </p:cNvSpPr>
          <p:nvPr>
            <p:ph sz="quarter" idx="11"/>
          </p:nvPr>
        </p:nvSpPr>
        <p:spPr/>
        <p:txBody>
          <a:bodyPr/>
          <a:lstStyle/>
          <a:p>
            <a:r>
              <a:rPr lang="en-US" dirty="0"/>
              <a:t>Credit: David </a:t>
            </a:r>
            <a:r>
              <a:rPr lang="en-US" dirty="0" err="1"/>
              <a:t>DiBiase</a:t>
            </a:r>
            <a:r>
              <a:rPr lang="en-US" dirty="0"/>
              <a:t>, Penn State Department of Geography</a:t>
            </a:r>
          </a:p>
        </p:txBody>
      </p:sp>
      <p:sp>
        <p:nvSpPr>
          <p:cNvPr id="9" name="Content Placeholder 8"/>
          <p:cNvSpPr>
            <a:spLocks noGrp="1"/>
          </p:cNvSpPr>
          <p:nvPr>
            <p:ph idx="12"/>
          </p:nvPr>
        </p:nvSpPr>
        <p:spPr>
          <a:xfrm>
            <a:off x="6140132" y="1124120"/>
            <a:ext cx="5806440" cy="4813288"/>
          </a:xfrm>
        </p:spPr>
        <p:txBody>
          <a:bodyPr/>
          <a:lstStyle/>
          <a:p>
            <a:pPr marL="146278" indent="0">
              <a:buNone/>
            </a:pPr>
            <a:endParaRPr lang="en-US" dirty="0"/>
          </a:p>
        </p:txBody>
      </p:sp>
      <p:pic>
        <p:nvPicPr>
          <p:cNvPr id="15" name="Picture 2" descr="Agricultural fields with certain fields highlighted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52356" y="1123962"/>
            <a:ext cx="2342420" cy="2469582"/>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16" name="Picture 15" descr="Screenshot showing two-class land cover map (supervised&#10;classification)"/>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396145" y="3659422"/>
            <a:ext cx="3562652" cy="2501293"/>
          </a:xfrm>
          <a:prstGeom prst="rect">
            <a:avLst/>
          </a:prstGeom>
          <a:noFill/>
          <a:effectLst/>
          <a:extLst>
            <a:ext uri="{909E8E84-426E-40dd-AFC4-6F175D3DCCD1}">
              <a14:hiddenFill xmlns="" xmlns:a14="http://schemas.microsoft.com/office/drawing/2010/main">
                <a:solidFill>
                  <a:srgbClr val="FFFFFF"/>
                </a:solidFill>
              </a14:hiddenFill>
            </a:ext>
          </a:extLst>
        </p:spPr>
      </p:pic>
      <p:cxnSp>
        <p:nvCxnSpPr>
          <p:cNvPr id="17" name="Elbow Connector 16"/>
          <p:cNvCxnSpPr/>
          <p:nvPr/>
        </p:nvCxnSpPr>
        <p:spPr>
          <a:xfrm>
            <a:off x="8494776" y="2350008"/>
            <a:ext cx="1682695" cy="1309414"/>
          </a:xfrm>
          <a:prstGeom prst="bentConnector2">
            <a:avLst/>
          </a:prstGeom>
          <a:ln w="889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1100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Satellite Image Classification: Methods</a:t>
            </a:r>
          </a:p>
        </p:txBody>
      </p:sp>
      <p:sp>
        <p:nvSpPr>
          <p:cNvPr id="7" name="Content Placeholder 6"/>
          <p:cNvSpPr>
            <a:spLocks noGrp="1"/>
          </p:cNvSpPr>
          <p:nvPr>
            <p:ph idx="1"/>
          </p:nvPr>
        </p:nvSpPr>
        <p:spPr>
          <a:xfrm>
            <a:off x="242252" y="1130283"/>
            <a:ext cx="5806440" cy="4807125"/>
          </a:xfrm>
        </p:spPr>
        <p:txBody>
          <a:bodyPr/>
          <a:lstStyle/>
          <a:p>
            <a:pPr marL="146278" indent="0">
              <a:buNone/>
            </a:pPr>
            <a:r>
              <a:rPr lang="en-US" b="1" dirty="0"/>
              <a:t>Unsupervised</a:t>
            </a:r>
          </a:p>
          <a:p>
            <a:r>
              <a:rPr lang="en-US" dirty="0"/>
              <a:t>Uses classification algorithms to assign pixels into one of a number of user-specified class groupings</a:t>
            </a:r>
          </a:p>
          <a:p>
            <a:r>
              <a:rPr lang="en-US" dirty="0"/>
              <a:t>Interpreters assign each of the groupings of pixels a value corresponding to a land cover class</a:t>
            </a:r>
          </a:p>
        </p:txBody>
      </p:sp>
      <p:sp>
        <p:nvSpPr>
          <p:cNvPr id="8" name="Content Placeholder 7"/>
          <p:cNvSpPr>
            <a:spLocks noGrp="1"/>
          </p:cNvSpPr>
          <p:nvPr>
            <p:ph sz="quarter" idx="11"/>
          </p:nvPr>
        </p:nvSpPr>
        <p:spPr/>
        <p:txBody>
          <a:bodyPr/>
          <a:lstStyle/>
          <a:p>
            <a:r>
              <a:rPr lang="en-US" dirty="0"/>
              <a:t>Credit: David </a:t>
            </a:r>
            <a:r>
              <a:rPr lang="en-US" dirty="0" err="1"/>
              <a:t>DiBiase</a:t>
            </a:r>
            <a:r>
              <a:rPr lang="en-US" dirty="0"/>
              <a:t>, Penn State Department of Geography</a:t>
            </a:r>
          </a:p>
        </p:txBody>
      </p:sp>
      <p:pic>
        <p:nvPicPr>
          <p:cNvPr id="15" name="Picture 6" descr="Screenshot showing two-class land cover map (unsupervised&#10;classification)"/>
          <p:cNvPicPr>
            <a:picLocks noGrp="1" noChangeAspect="1" noChangeArrowheads="1"/>
          </p:cNvPicPr>
          <p:nvPr>
            <p:ph idx="12"/>
          </p:nvPr>
        </p:nvPicPr>
        <p:blipFill>
          <a:blip r:embed="rId3" cstate="print">
            <a:extLst>
              <a:ext uri="{28A0092B-C50C-407E-A947-70E740481C1C}">
                <a14:useLocalDpi xmlns:a14="http://schemas.microsoft.com/office/drawing/2010/main"/>
              </a:ext>
            </a:extLst>
          </a:blip>
          <a:srcRect/>
          <a:stretch>
            <a:fillRect/>
          </a:stretch>
        </p:blipFill>
        <p:spPr bwMode="auto">
          <a:xfrm>
            <a:off x="6140450" y="1490983"/>
            <a:ext cx="5805488" cy="4079234"/>
          </a:xfrm>
          <a:prstGeom prst="rect">
            <a:avLst/>
          </a:prstGeom>
          <a:noFill/>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68734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QGIS: Semi-Automatic Classification Plugin (SCP)</a:t>
            </a:r>
          </a:p>
        </p:txBody>
      </p:sp>
      <p:sp>
        <p:nvSpPr>
          <p:cNvPr id="3" name="Content Placeholder 2"/>
          <p:cNvSpPr>
            <a:spLocks noGrp="1"/>
          </p:cNvSpPr>
          <p:nvPr>
            <p:ph idx="1"/>
          </p:nvPr>
        </p:nvSpPr>
        <p:spPr>
          <a:xfrm>
            <a:off x="242252" y="1130283"/>
            <a:ext cx="11704320" cy="5187862"/>
          </a:xfrm>
        </p:spPr>
        <p:txBody>
          <a:bodyPr>
            <a:normAutofit/>
          </a:bodyPr>
          <a:lstStyle/>
          <a:p>
            <a:r>
              <a:rPr lang="en-US" dirty="0"/>
              <a:t>Developed by Luca </a:t>
            </a:r>
            <a:r>
              <a:rPr lang="en-US" dirty="0" err="1"/>
              <a:t>Congedo</a:t>
            </a:r>
            <a:endParaRPr lang="en-US" dirty="0"/>
          </a:p>
          <a:p>
            <a:r>
              <a:rPr lang="en-US" dirty="0"/>
              <a:t>Free, open-source plugin for QGIS that </a:t>
            </a:r>
            <a:br>
              <a:rPr lang="en-US" dirty="0"/>
            </a:br>
            <a:r>
              <a:rPr lang="en-US" dirty="0"/>
              <a:t>allows for supervised classification</a:t>
            </a:r>
          </a:p>
          <a:p>
            <a:r>
              <a:rPr lang="en-US" dirty="0"/>
              <a:t>It provides:</a:t>
            </a:r>
          </a:p>
          <a:p>
            <a:pPr lvl="1"/>
            <a:r>
              <a:rPr lang="en-US" dirty="0"/>
              <a:t>Several tools for the download of imagery</a:t>
            </a:r>
          </a:p>
          <a:p>
            <a:pPr lvl="1"/>
            <a:r>
              <a:rPr lang="en-US" dirty="0"/>
              <a:t>Preprocessing (Digital Numbers to Top of Atmosphere Reflectance)</a:t>
            </a:r>
          </a:p>
          <a:p>
            <a:pPr lvl="1"/>
            <a:r>
              <a:rPr lang="en-US" dirty="0"/>
              <a:t>Training site selection and analysis</a:t>
            </a:r>
          </a:p>
          <a:p>
            <a:pPr lvl="1"/>
            <a:r>
              <a:rPr lang="en-US" dirty="0"/>
              <a:t>Classification algorithms</a:t>
            </a:r>
          </a:p>
          <a:p>
            <a:r>
              <a:rPr lang="en-US" dirty="0"/>
              <a:t>Documentation: </a:t>
            </a:r>
            <a:r>
              <a:rPr lang="en-US" dirty="0" err="1"/>
              <a:t>Congedo</a:t>
            </a:r>
            <a:r>
              <a:rPr lang="en-US" dirty="0"/>
              <a:t>, Luca (2016). Semi-Automatic Classification Plugin Documentation. </a:t>
            </a:r>
          </a:p>
          <a:p>
            <a:pPr lvl="1"/>
            <a:r>
              <a:rPr lang="en-US" dirty="0">
                <a:hlinkClick r:id="rId2"/>
              </a:rPr>
              <a:t>https://fromgistors.blogspot.com/p/semi-automatic-classification-plugin.html</a:t>
            </a:r>
            <a:r>
              <a:rPr lang="en-US" dirty="0"/>
              <a:t> </a:t>
            </a:r>
          </a:p>
        </p:txBody>
      </p:sp>
      <p:sp>
        <p:nvSpPr>
          <p:cNvPr id="4" name="TextBox 3"/>
          <p:cNvSpPr txBox="1"/>
          <p:nvPr/>
        </p:nvSpPr>
        <p:spPr>
          <a:xfrm>
            <a:off x="6841172" y="1295400"/>
            <a:ext cx="5105400" cy="1524000"/>
          </a:xfrm>
          <a:prstGeom prst="rect">
            <a:avLst/>
          </a:prstGeom>
          <a:solidFill>
            <a:schemeClr val="accent1"/>
          </a:solidFill>
        </p:spPr>
        <p:txBody>
          <a:bodyPr wrap="square" rtlCol="0">
            <a:noAutofit/>
          </a:bodyPr>
          <a:lstStyle/>
          <a:p>
            <a:r>
              <a:rPr lang="en-US" dirty="0">
                <a:solidFill>
                  <a:schemeClr val="bg1"/>
                </a:solidFill>
              </a:rPr>
              <a:t>See ARSET Land Cover Classification webinar for details:</a:t>
            </a:r>
          </a:p>
          <a:p>
            <a:r>
              <a:rPr lang="en-US" sz="2000" u="sng" dirty="0">
                <a:solidFill>
                  <a:schemeClr val="bg1"/>
                </a:solidFill>
              </a:rPr>
              <a:t>http://arset.gsfc.nasa.gov/land/</a:t>
            </a:r>
            <a:br>
              <a:rPr lang="en-US" sz="2000" u="sng" dirty="0">
                <a:solidFill>
                  <a:schemeClr val="bg1"/>
                </a:solidFill>
              </a:rPr>
            </a:br>
            <a:r>
              <a:rPr lang="en-US" sz="2000" u="sng" dirty="0">
                <a:solidFill>
                  <a:schemeClr val="bg1"/>
                </a:solidFill>
              </a:rPr>
              <a:t>webinars/advanced-land-classification</a:t>
            </a:r>
          </a:p>
        </p:txBody>
      </p:sp>
    </p:spTree>
    <p:extLst>
      <p:ext uri="{BB962C8B-B14F-4D97-AF65-F5344CB8AC3E}">
        <p14:creationId xmlns:p14="http://schemas.microsoft.com/office/powerpoint/2010/main" val="4001390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 Cover Datasets</a:t>
            </a:r>
          </a:p>
        </p:txBody>
      </p:sp>
    </p:spTree>
    <p:extLst>
      <p:ext uri="{BB962C8B-B14F-4D97-AF65-F5344CB8AC3E}">
        <p14:creationId xmlns:p14="http://schemas.microsoft.com/office/powerpoint/2010/main" val="394760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Presentation Outline</a:t>
            </a:r>
            <a:endParaRPr lang="en-US" dirty="0"/>
          </a:p>
        </p:txBody>
      </p:sp>
      <p:sp>
        <p:nvSpPr>
          <p:cNvPr id="3" name="Content Placeholder 2"/>
          <p:cNvSpPr>
            <a:spLocks noGrp="1"/>
          </p:cNvSpPr>
          <p:nvPr>
            <p:ph idx="1"/>
          </p:nvPr>
        </p:nvSpPr>
        <p:spPr/>
        <p:txBody>
          <a:bodyPr/>
          <a:lstStyle/>
          <a:p>
            <a:r>
              <a:rPr lang="en-US"/>
              <a:t>Basics of Land Remote Sensing</a:t>
            </a:r>
          </a:p>
          <a:p>
            <a:r>
              <a:rPr lang="en-US"/>
              <a:t>NASA Satellites and Sensors for Monitoring Land Cover</a:t>
            </a:r>
          </a:p>
          <a:p>
            <a:r>
              <a:rPr lang="en-US"/>
              <a:t>Land Cover Datasets</a:t>
            </a:r>
          </a:p>
          <a:p>
            <a:r>
              <a:rPr lang="en-US"/>
              <a:t>MODIS Normalized Difference Vegetation Index (NDVI) Data </a:t>
            </a:r>
            <a:endParaRPr lang="en-US" dirty="0"/>
          </a:p>
        </p:txBody>
      </p:sp>
      <p:sp>
        <p:nvSpPr>
          <p:cNvPr id="11" name="Content Placeholder 10"/>
          <p:cNvSpPr>
            <a:spLocks noGrp="1"/>
          </p:cNvSpPr>
          <p:nvPr>
            <p:ph sz="quarter" idx="11"/>
          </p:nvPr>
        </p:nvSpPr>
        <p:spPr/>
        <p:txBody>
          <a:bodyPr/>
          <a:lstStyle/>
          <a:p>
            <a:endParaRPr lang="en-US"/>
          </a:p>
        </p:txBody>
      </p:sp>
    </p:spTree>
    <p:extLst>
      <p:ext uri="{BB962C8B-B14F-4D97-AF65-F5344CB8AC3E}">
        <p14:creationId xmlns:p14="http://schemas.microsoft.com/office/powerpoint/2010/main" val="1281516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Landsat Land Cover Data</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460" y="1447799"/>
            <a:ext cx="11011905" cy="4870345"/>
          </a:xfrm>
        </p:spPr>
      </p:pic>
      <p:sp>
        <p:nvSpPr>
          <p:cNvPr id="5" name="Text Placeholder 4"/>
          <p:cNvSpPr>
            <a:spLocks noGrp="1"/>
          </p:cNvSpPr>
          <p:nvPr>
            <p:ph type="body" sz="quarter" idx="12"/>
          </p:nvPr>
        </p:nvSpPr>
        <p:spPr/>
        <p:txBody>
          <a:bodyPr/>
          <a:lstStyle/>
          <a:p>
            <a:r>
              <a:rPr lang="en-US" dirty="0">
                <a:hlinkClick r:id="rId3"/>
              </a:rPr>
              <a:t>https://landcover.usgs.gov/glc/</a:t>
            </a:r>
            <a:r>
              <a:rPr lang="en-US" dirty="0"/>
              <a:t> </a:t>
            </a:r>
          </a:p>
        </p:txBody>
      </p:sp>
      <p:sp>
        <p:nvSpPr>
          <p:cNvPr id="8" name="Rectangle 7"/>
          <p:cNvSpPr/>
          <p:nvPr/>
        </p:nvSpPr>
        <p:spPr>
          <a:xfrm>
            <a:off x="2894012" y="4648201"/>
            <a:ext cx="914400" cy="381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711089" y="4648201"/>
            <a:ext cx="914400" cy="381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504720" y="4656994"/>
            <a:ext cx="914400" cy="381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87978" y="5668108"/>
            <a:ext cx="5389930" cy="47478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49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Landsat Land Cover</a:t>
            </a:r>
            <a:endParaRPr lang="en-US" dirty="0"/>
          </a:p>
        </p:txBody>
      </p:sp>
      <p:sp>
        <p:nvSpPr>
          <p:cNvPr id="3" name="Content Placeholder 2"/>
          <p:cNvSpPr>
            <a:spLocks noGrp="1"/>
          </p:cNvSpPr>
          <p:nvPr>
            <p:ph idx="1"/>
          </p:nvPr>
        </p:nvSpPr>
        <p:spPr/>
        <p:txBody>
          <a:bodyPr/>
          <a:lstStyle/>
          <a:p>
            <a:r>
              <a:rPr lang="en-US"/>
              <a:t>Based on Landsat 7 ETM+ composites, cloud free images from 2000-2012</a:t>
            </a:r>
          </a:p>
          <a:p>
            <a:r>
              <a:rPr lang="en-US"/>
              <a:t>Four Classes: Tree Cover, Water, Bare Ground, and Other Vegetation</a:t>
            </a:r>
          </a:p>
          <a:p>
            <a:r>
              <a:rPr lang="en-US"/>
              <a:t>Spatial Resolution of 30 m</a:t>
            </a:r>
          </a:p>
          <a:p>
            <a:r>
              <a:rPr lang="en-US"/>
              <a:t>Tree Cover and Bare Ground/Other Vegetation represent 2010 values</a:t>
            </a:r>
          </a:p>
          <a:p>
            <a:r>
              <a:rPr lang="en-US"/>
              <a:t>Reference Land Cover Data available based on high resolution commercial satellites for 500 global sites</a:t>
            </a:r>
            <a:endParaRPr lang="en-US" dirty="0"/>
          </a:p>
        </p:txBody>
      </p:sp>
      <p:sp>
        <p:nvSpPr>
          <p:cNvPr id="9" name="Content Placeholder 8"/>
          <p:cNvSpPr>
            <a:spLocks noGrp="1"/>
          </p:cNvSpPr>
          <p:nvPr>
            <p:ph sz="quarter" idx="11"/>
          </p:nvPr>
        </p:nvSpPr>
        <p:spPr/>
        <p:txBody>
          <a:bodyPr/>
          <a:lstStyle/>
          <a:p>
            <a:endParaRPr lang="en-US"/>
          </a:p>
        </p:txBody>
      </p:sp>
      <p:sp>
        <p:nvSpPr>
          <p:cNvPr id="5" name="Text Placeholder 4"/>
          <p:cNvSpPr>
            <a:spLocks noGrp="1"/>
          </p:cNvSpPr>
          <p:nvPr>
            <p:ph type="body" sz="quarter" idx="12"/>
          </p:nvPr>
        </p:nvSpPr>
        <p:spPr/>
        <p:txBody>
          <a:bodyPr/>
          <a:lstStyle/>
          <a:p>
            <a:r>
              <a:rPr lang="en-US">
                <a:hlinkClick r:id="rId2"/>
              </a:rPr>
              <a:t>https://landcover.usgs.gov/glc/</a:t>
            </a:r>
            <a:r>
              <a:rPr lang="en-US"/>
              <a:t> </a:t>
            </a:r>
            <a:endParaRPr lang="en-US" dirty="0"/>
          </a:p>
        </p:txBody>
      </p:sp>
    </p:spTree>
    <p:extLst>
      <p:ext uri="{BB962C8B-B14F-4D97-AF65-F5344CB8AC3E}">
        <p14:creationId xmlns:p14="http://schemas.microsoft.com/office/powerpoint/2010/main" val="1439031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Landsat Land Cover</a:t>
            </a:r>
          </a:p>
        </p:txBody>
      </p:sp>
      <p:sp>
        <p:nvSpPr>
          <p:cNvPr id="3" name="Content Placeholder 2"/>
          <p:cNvSpPr>
            <a:spLocks noGrp="1"/>
          </p:cNvSpPr>
          <p:nvPr>
            <p:ph idx="1"/>
          </p:nvPr>
        </p:nvSpPr>
        <p:spPr/>
        <p:txBody>
          <a:bodyPr>
            <a:noAutofit/>
          </a:bodyPr>
          <a:lstStyle/>
          <a:p>
            <a:r>
              <a:rPr lang="en-US" dirty="0"/>
              <a:t>Data gaps filled by multi-year median</a:t>
            </a:r>
          </a:p>
          <a:p>
            <a:r>
              <a:rPr lang="en-US" dirty="0"/>
              <a:t>Data represent peak of growing season (maximum tree cover-minimum bare ground) in per cent</a:t>
            </a:r>
          </a:p>
          <a:p>
            <a:r>
              <a:rPr lang="en-US" dirty="0"/>
              <a:t>Permanent Water Surfaces derived from 2000-2012 growing season composites </a:t>
            </a:r>
          </a:p>
          <a:p>
            <a:r>
              <a:rPr lang="en-US" dirty="0"/>
              <a:t>Data available in 10°x10° tiles</a:t>
            </a:r>
          </a:p>
        </p:txBody>
      </p:sp>
      <p:sp>
        <p:nvSpPr>
          <p:cNvPr id="4" name="Content Placeholder 3"/>
          <p:cNvSpPr>
            <a:spLocks noGrp="1"/>
          </p:cNvSpPr>
          <p:nvPr>
            <p:ph sz="quarter"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a:hlinkClick r:id="rId2"/>
              </a:rPr>
              <a:t>https://landcover.usgs.gov/glc/</a:t>
            </a:r>
            <a:r>
              <a:rPr lang="en-US" dirty="0"/>
              <a:t> </a:t>
            </a:r>
          </a:p>
        </p:txBody>
      </p:sp>
    </p:spTree>
    <p:extLst>
      <p:ext uri="{BB962C8B-B14F-4D97-AF65-F5344CB8AC3E}">
        <p14:creationId xmlns:p14="http://schemas.microsoft.com/office/powerpoint/2010/main" val="1342065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Landsat Land Cover Data Access</a:t>
            </a:r>
          </a:p>
        </p:txBody>
      </p:sp>
      <p:sp>
        <p:nvSpPr>
          <p:cNvPr id="8" name="Content Placeholder 7"/>
          <p:cNvSpPr>
            <a:spLocks noGrp="1"/>
          </p:cNvSpPr>
          <p:nvPr>
            <p:ph sz="quarter" idx="11"/>
          </p:nvPr>
        </p:nvSpPr>
        <p:spPr/>
        <p:txBody>
          <a:bodyPr/>
          <a:lstStyle/>
          <a:p>
            <a:endParaRPr lang="en-US"/>
          </a:p>
        </p:txBody>
      </p:sp>
      <p:sp>
        <p:nvSpPr>
          <p:cNvPr id="10" name="Text Placeholder 9"/>
          <p:cNvSpPr>
            <a:spLocks noGrp="1"/>
          </p:cNvSpPr>
          <p:nvPr>
            <p:ph type="body" sz="quarter" idx="13"/>
          </p:nvPr>
        </p:nvSpPr>
        <p:spPr/>
        <p:txBody>
          <a:bodyPr/>
          <a:lstStyle/>
          <a:p>
            <a:r>
              <a:rPr lang="en-US" dirty="0">
                <a:hlinkClick r:id="rId2"/>
              </a:rPr>
              <a:t>https://landcover.usgs.gov/glc/</a:t>
            </a:r>
            <a:r>
              <a:rPr lang="en-US" dirty="0"/>
              <a:t> </a:t>
            </a:r>
          </a:p>
        </p:txBody>
      </p:sp>
      <p:pic>
        <p:nvPicPr>
          <p:cNvPr id="11" name="Content Placeholder 10" descr="Screen Shot 2017-10-31 at 11.05.11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888" y="1447800"/>
            <a:ext cx="6392374" cy="3388136"/>
          </a:xfrm>
          <a:prstGeom prst="rect">
            <a:avLst/>
          </a:prstGeom>
        </p:spPr>
      </p:pic>
      <p:pic>
        <p:nvPicPr>
          <p:cNvPr id="12" name="Content Placeholder 11" descr="Screen Shot 2017-10-31 at 11.10.48 AM.png"/>
          <p:cNvPicPr>
            <a:picLocks noGrp="1" noChangeAspect="1"/>
          </p:cNvPicPr>
          <p:nvPr>
            <p:ph idx="12"/>
          </p:nvPr>
        </p:nvPicPr>
        <p:blipFill rotWithShape="1">
          <a:blip r:embed="rId4">
            <a:extLst>
              <a:ext uri="{28A0092B-C50C-407E-A947-70E740481C1C}">
                <a14:useLocalDpi xmlns:a14="http://schemas.microsoft.com/office/drawing/2010/main" val="0"/>
              </a:ext>
            </a:extLst>
          </a:blip>
          <a:srcRect t="14611"/>
          <a:stretch/>
        </p:blipFill>
        <p:spPr>
          <a:xfrm>
            <a:off x="7533095" y="2014287"/>
            <a:ext cx="3020198" cy="3916609"/>
          </a:xfrm>
          <a:prstGeom prst="rect">
            <a:avLst/>
          </a:prstGeom>
        </p:spPr>
      </p:pic>
      <p:sp>
        <p:nvSpPr>
          <p:cNvPr id="13" name="Rectangle 12"/>
          <p:cNvSpPr/>
          <p:nvPr/>
        </p:nvSpPr>
        <p:spPr>
          <a:xfrm>
            <a:off x="760412" y="3304687"/>
            <a:ext cx="1361465" cy="29429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242252" y="4970585"/>
            <a:ext cx="5548948" cy="461665"/>
          </a:xfrm>
          <a:prstGeom prst="rect">
            <a:avLst/>
          </a:prstGeom>
          <a:noFill/>
        </p:spPr>
        <p:txBody>
          <a:bodyPr wrap="square" rtlCol="0">
            <a:spAutoFit/>
          </a:bodyPr>
          <a:lstStyle/>
          <a:p>
            <a:r>
              <a:rPr lang="en-US" dirty="0"/>
              <a:t>Download Individual Tile or All Tiles</a:t>
            </a:r>
          </a:p>
        </p:txBody>
      </p:sp>
      <p:sp>
        <p:nvSpPr>
          <p:cNvPr id="15" name="TextBox 14"/>
          <p:cNvSpPr txBox="1"/>
          <p:nvPr/>
        </p:nvSpPr>
        <p:spPr>
          <a:xfrm>
            <a:off x="2121877" y="5515397"/>
            <a:ext cx="5244918" cy="830997"/>
          </a:xfrm>
          <a:prstGeom prst="rect">
            <a:avLst/>
          </a:prstGeom>
          <a:noFill/>
        </p:spPr>
        <p:txBody>
          <a:bodyPr wrap="square" rtlCol="0">
            <a:spAutoFit/>
          </a:bodyPr>
          <a:lstStyle/>
          <a:p>
            <a:r>
              <a:rPr lang="en-US" dirty="0"/>
              <a:t>Click to download data for individual tile in </a:t>
            </a:r>
            <a:r>
              <a:rPr lang="en-US" dirty="0" err="1"/>
              <a:t>GeoTIFF</a:t>
            </a:r>
            <a:r>
              <a:rPr lang="en-US" dirty="0"/>
              <a:t> format </a:t>
            </a:r>
          </a:p>
        </p:txBody>
      </p:sp>
      <p:sp>
        <p:nvSpPr>
          <p:cNvPr id="16" name="TextBox 15"/>
          <p:cNvSpPr txBox="1"/>
          <p:nvPr/>
        </p:nvSpPr>
        <p:spPr>
          <a:xfrm>
            <a:off x="7366794" y="1447800"/>
            <a:ext cx="3352800" cy="461665"/>
          </a:xfrm>
          <a:prstGeom prst="rect">
            <a:avLst/>
          </a:prstGeom>
          <a:noFill/>
        </p:spPr>
        <p:txBody>
          <a:bodyPr wrap="square" rtlCol="0">
            <a:spAutoFit/>
          </a:bodyPr>
          <a:lstStyle/>
          <a:p>
            <a:pPr algn="ctr"/>
            <a:r>
              <a:rPr lang="en-US" dirty="0"/>
              <a:t>List of Tiles by </a:t>
            </a:r>
            <a:r>
              <a:rPr lang="en-US" dirty="0" err="1"/>
              <a:t>Lat</a:t>
            </a:r>
            <a:r>
              <a:rPr lang="en-US" dirty="0"/>
              <a:t>-Lon</a:t>
            </a:r>
          </a:p>
        </p:txBody>
      </p:sp>
      <p:cxnSp>
        <p:nvCxnSpPr>
          <p:cNvPr id="18" name="Straight Arrow Connector 17"/>
          <p:cNvCxnSpPr/>
          <p:nvPr/>
        </p:nvCxnSpPr>
        <p:spPr>
          <a:xfrm flipV="1">
            <a:off x="1148862" y="3665022"/>
            <a:ext cx="0" cy="130556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6635262" y="4724400"/>
            <a:ext cx="1090246" cy="120649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2020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MODIS Land Cover Data (Product Name: MCD12Q1)</a:t>
            </a:r>
            <a:endParaRPr lang="en-US" dirty="0"/>
          </a:p>
        </p:txBody>
      </p:sp>
      <p:sp>
        <p:nvSpPr>
          <p:cNvPr id="5" name="Content Placeholder 4"/>
          <p:cNvSpPr>
            <a:spLocks noGrp="1"/>
          </p:cNvSpPr>
          <p:nvPr>
            <p:ph idx="1"/>
          </p:nvPr>
        </p:nvSpPr>
        <p:spPr>
          <a:xfrm>
            <a:off x="242252" y="1447799"/>
            <a:ext cx="5806440" cy="4489609"/>
          </a:xfrm>
        </p:spPr>
        <p:txBody>
          <a:bodyPr/>
          <a:lstStyle/>
          <a:p>
            <a:r>
              <a:rPr lang="en-US" dirty="0"/>
              <a:t>Annual Composites  from Terra and Aqua MODIS</a:t>
            </a:r>
          </a:p>
          <a:p>
            <a:r>
              <a:rPr lang="en-US" dirty="0"/>
              <a:t> Spatial resolution: 500 meter </a:t>
            </a:r>
          </a:p>
          <a:p>
            <a:r>
              <a:rPr lang="en-US" dirty="0"/>
              <a:t>Primary Land Cover Type Scheme: International Geosphere Biosphere Program (IGBP) global vegetation classification scheme </a:t>
            </a:r>
          </a:p>
          <a:p>
            <a:pPr lvl="1"/>
            <a:r>
              <a:rPr lang="en-US" dirty="0"/>
              <a:t>11 vegetation classes </a:t>
            </a:r>
          </a:p>
          <a:p>
            <a:pPr lvl="1"/>
            <a:r>
              <a:rPr lang="en-US" dirty="0"/>
              <a:t>3 developed classes </a:t>
            </a:r>
          </a:p>
          <a:p>
            <a:pPr lvl="1"/>
            <a:r>
              <a:rPr lang="en-US" dirty="0"/>
              <a:t>3 non-vegetated classes</a:t>
            </a:r>
          </a:p>
          <a:p>
            <a:endParaRPr lang="en-US" dirty="0"/>
          </a:p>
        </p:txBody>
      </p:sp>
      <p:pic>
        <p:nvPicPr>
          <p:cNvPr id="20" name="Content Placeholder 19"/>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6140450" y="1447799"/>
            <a:ext cx="5805488" cy="1081959"/>
          </a:xfrm>
        </p:spPr>
      </p:pic>
      <p:sp>
        <p:nvSpPr>
          <p:cNvPr id="8" name="Text Placeholder 7"/>
          <p:cNvSpPr>
            <a:spLocks noGrp="1"/>
          </p:cNvSpPr>
          <p:nvPr>
            <p:ph type="body" sz="quarter" idx="13"/>
          </p:nvPr>
        </p:nvSpPr>
        <p:spPr/>
        <p:txBody>
          <a:bodyPr>
            <a:normAutofit fontScale="92500"/>
          </a:bodyPr>
          <a:lstStyle/>
          <a:p>
            <a:r>
              <a:rPr lang="en-US" dirty="0">
                <a:hlinkClick r:id="rId3"/>
              </a:rPr>
              <a:t>https://lpdaac.usgs.gov/dataset_discovery/modis/modis_products_table/mcd12q1</a:t>
            </a:r>
            <a:endParaRPr lang="en-US" dirty="0"/>
          </a:p>
        </p:txBody>
      </p:sp>
      <p:sp>
        <p:nvSpPr>
          <p:cNvPr id="22" name="Content Placeholder 21"/>
          <p:cNvSpPr>
            <a:spLocks noGrp="1"/>
          </p:cNvSpPr>
          <p:nvPr>
            <p:ph sz="quarter" idx="11"/>
          </p:nvPr>
        </p:nvSpPr>
        <p:spPr/>
        <p:txBody>
          <a:bodyPr/>
          <a:lstStyle/>
          <a:p>
            <a:endParaRPr lang="en-US"/>
          </a:p>
        </p:txBody>
      </p:sp>
      <p:pic>
        <p:nvPicPr>
          <p:cNvPr id="23" name="Content Placeholder 20"/>
          <p:cNvPicPr>
            <a:picLocks noChangeAspect="1"/>
          </p:cNvPicPr>
          <p:nvPr/>
        </p:nvPicPr>
        <p:blipFill rotWithShape="1">
          <a:blip r:embed="rId4">
            <a:extLst>
              <a:ext uri="{28A0092B-C50C-407E-A947-70E740481C1C}">
                <a14:useLocalDpi xmlns:a14="http://schemas.microsoft.com/office/drawing/2010/main" val="0"/>
              </a:ext>
            </a:extLst>
          </a:blip>
          <a:srcRect b="17873"/>
          <a:stretch/>
        </p:blipFill>
        <p:spPr>
          <a:xfrm>
            <a:off x="6140450" y="2512957"/>
            <a:ext cx="5805488" cy="3665106"/>
          </a:xfrm>
          <a:prstGeom prst="rect">
            <a:avLst/>
          </a:prstGeom>
        </p:spPr>
      </p:pic>
    </p:spTree>
    <p:extLst>
      <p:ext uri="{BB962C8B-B14F-4D97-AF65-F5344CB8AC3E}">
        <p14:creationId xmlns:p14="http://schemas.microsoft.com/office/powerpoint/2010/main" val="2058966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MODIS Land Cover Data Search</a:t>
            </a:r>
          </a:p>
        </p:txBody>
      </p:sp>
      <p:sp>
        <p:nvSpPr>
          <p:cNvPr id="10" name="Text Placeholder 9"/>
          <p:cNvSpPr>
            <a:spLocks noGrp="1"/>
          </p:cNvSpPr>
          <p:nvPr>
            <p:ph type="body" sz="quarter" idx="12"/>
          </p:nvPr>
        </p:nvSpPr>
        <p:spPr/>
        <p:txBody>
          <a:bodyPr/>
          <a:lstStyle/>
          <a:p>
            <a:r>
              <a:rPr lang="en-US" dirty="0">
                <a:hlinkClick r:id="rId2"/>
              </a:rPr>
              <a:t>https://earthdata.nasa.gov/</a:t>
            </a:r>
            <a:r>
              <a:rPr lang="en-US" dirty="0"/>
              <a:t> </a:t>
            </a:r>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0399" y="1447799"/>
            <a:ext cx="10868026" cy="4870345"/>
          </a:xfrm>
        </p:spPr>
      </p:pic>
      <p:sp>
        <p:nvSpPr>
          <p:cNvPr id="14" name="Rectangle 13"/>
          <p:cNvSpPr/>
          <p:nvPr/>
        </p:nvSpPr>
        <p:spPr>
          <a:xfrm>
            <a:off x="2214074" y="2237887"/>
            <a:ext cx="3155095" cy="41152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097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MODIS Land Cover Data Access</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888" y="1447799"/>
            <a:ext cx="5805487" cy="3110757"/>
          </a:xfrm>
        </p:spPr>
      </p:pic>
      <p:pic>
        <p:nvPicPr>
          <p:cNvPr id="16" name="Content Placeholder 15"/>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6243293" y="1447800"/>
            <a:ext cx="5599801" cy="4489450"/>
          </a:xfrm>
        </p:spPr>
      </p:pic>
      <p:sp>
        <p:nvSpPr>
          <p:cNvPr id="5" name="Text Placeholder 4"/>
          <p:cNvSpPr>
            <a:spLocks noGrp="1"/>
          </p:cNvSpPr>
          <p:nvPr>
            <p:ph type="body" sz="quarter" idx="13"/>
          </p:nvPr>
        </p:nvSpPr>
        <p:spPr/>
        <p:txBody>
          <a:bodyPr/>
          <a:lstStyle/>
          <a:p>
            <a:r>
              <a:rPr lang="en-US" dirty="0">
                <a:hlinkClick r:id="rId4"/>
              </a:rPr>
              <a:t>https://earthdata.nasa.gov/search?q=MCD12Q1/</a:t>
            </a:r>
            <a:r>
              <a:rPr lang="en-US" dirty="0"/>
              <a:t> </a:t>
            </a:r>
          </a:p>
        </p:txBody>
      </p:sp>
      <p:sp>
        <p:nvSpPr>
          <p:cNvPr id="12" name="Rectangle 11"/>
          <p:cNvSpPr/>
          <p:nvPr/>
        </p:nvSpPr>
        <p:spPr>
          <a:xfrm>
            <a:off x="338383" y="2298020"/>
            <a:ext cx="1748326" cy="62102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321798" y="4443344"/>
            <a:ext cx="1056664" cy="33967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5465" y="1675911"/>
            <a:ext cx="4435156" cy="4261339"/>
          </a:xfrm>
          <a:prstGeom prst="rect">
            <a:avLst/>
          </a:prstGeom>
        </p:spPr>
      </p:pic>
      <p:sp>
        <p:nvSpPr>
          <p:cNvPr id="19" name="Rectangle 18"/>
          <p:cNvSpPr/>
          <p:nvPr/>
        </p:nvSpPr>
        <p:spPr>
          <a:xfrm>
            <a:off x="3475464" y="3003176"/>
            <a:ext cx="2356651" cy="14401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19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MODIS Land Cover Data Download</a:t>
            </a:r>
          </a:p>
        </p:txBody>
      </p:sp>
      <p:sp>
        <p:nvSpPr>
          <p:cNvPr id="7" name="Content Placeholder 6"/>
          <p:cNvSpPr>
            <a:spLocks noGrp="1"/>
          </p:cNvSpPr>
          <p:nvPr>
            <p:ph sz="quarter" idx="11"/>
          </p:nvPr>
        </p:nvSpPr>
        <p:spPr/>
        <p:txBody>
          <a:bodyPr/>
          <a:lstStyle/>
          <a:p>
            <a:endParaRPr lang="en-US"/>
          </a:p>
        </p:txBody>
      </p:sp>
      <p:sp>
        <p:nvSpPr>
          <p:cNvPr id="8" name="Content Placeholder 7"/>
          <p:cNvSpPr>
            <a:spLocks noGrp="1"/>
          </p:cNvSpPr>
          <p:nvPr>
            <p:ph idx="12"/>
          </p:nvPr>
        </p:nvSpPr>
        <p:spPr>
          <a:xfrm>
            <a:off x="8458200" y="1447799"/>
            <a:ext cx="3488372" cy="4489610"/>
          </a:xfrm>
        </p:spPr>
        <p:txBody>
          <a:bodyPr>
            <a:normAutofit/>
          </a:bodyPr>
          <a:lstStyle/>
          <a:p>
            <a:r>
              <a:rPr lang="en-US" dirty="0"/>
              <a:t>Data Download in sinusoidal grid, in HDF Format</a:t>
            </a:r>
          </a:p>
          <a:p>
            <a:r>
              <a:rPr lang="en-US" dirty="0"/>
              <a:t>Software available from LPDAAC for re-projection  and conversion to </a:t>
            </a:r>
            <a:r>
              <a:rPr lang="en-US" dirty="0" err="1"/>
              <a:t>NetCDF</a:t>
            </a:r>
            <a:r>
              <a:rPr lang="en-US" dirty="0"/>
              <a:t> or </a:t>
            </a:r>
            <a:r>
              <a:rPr lang="en-US" dirty="0" err="1"/>
              <a:t>GeoTiff</a:t>
            </a:r>
            <a:r>
              <a:rPr lang="en-US" dirty="0"/>
              <a:t> </a:t>
            </a:r>
          </a:p>
          <a:p>
            <a:pPr marL="146278" indent="0">
              <a:buNone/>
            </a:pPr>
            <a:r>
              <a:rPr lang="en-US" sz="1600" dirty="0">
                <a:hlinkClick r:id="rId2"/>
              </a:rPr>
              <a:t>https://lpdaac.usgs.gov/tools/modis_reprojection_tool</a:t>
            </a:r>
            <a:endParaRPr lang="en-US" sz="1600" dirty="0"/>
          </a:p>
          <a:p>
            <a:pPr marL="146278" indent="0">
              <a:buNone/>
            </a:pPr>
            <a:endParaRPr lang="en-US" sz="1600" dirty="0"/>
          </a:p>
          <a:p>
            <a:pPr marL="146278" indent="0">
              <a:buNone/>
            </a:pPr>
            <a:endParaRPr lang="en-US" sz="1600" dirty="0"/>
          </a:p>
        </p:txBody>
      </p:sp>
      <p:sp>
        <p:nvSpPr>
          <p:cNvPr id="5" name="Text Placeholder 4"/>
          <p:cNvSpPr>
            <a:spLocks noGrp="1"/>
          </p:cNvSpPr>
          <p:nvPr>
            <p:ph type="body" sz="quarter" idx="13"/>
          </p:nvPr>
        </p:nvSpPr>
        <p:spPr/>
        <p:txBody>
          <a:bodyPr/>
          <a:lstStyle/>
          <a:p>
            <a:r>
              <a:rPr lang="en-US" dirty="0">
                <a:hlinkClick r:id="rId3"/>
              </a:rPr>
              <a:t>https://earthexplorer.usgs.gov/</a:t>
            </a:r>
            <a:r>
              <a:rPr lang="en-US" dirty="0"/>
              <a:t> </a:t>
            </a:r>
          </a:p>
        </p:txBody>
      </p:sp>
      <p:pic>
        <p:nvPicPr>
          <p:cNvPr id="9" name="Content Placeholder 8" descr="Screen Shot 2017-10-31 at 12.21.00 PM.png"/>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2888" y="1447799"/>
            <a:ext cx="8067712" cy="4489610"/>
          </a:xfrm>
          <a:prstGeom prst="rect">
            <a:avLst/>
          </a:prstGeom>
        </p:spPr>
      </p:pic>
    </p:spTree>
    <p:extLst>
      <p:ext uri="{BB962C8B-B14F-4D97-AF65-F5344CB8AC3E}">
        <p14:creationId xmlns:p14="http://schemas.microsoft.com/office/powerpoint/2010/main" val="1489922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n-US" dirty="0"/>
              <a:t>MODIS Land Cover Data Download</a:t>
            </a:r>
          </a:p>
        </p:txBody>
      </p:sp>
      <p:sp>
        <p:nvSpPr>
          <p:cNvPr id="4" name="Content Placeholder 3"/>
          <p:cNvSpPr>
            <a:spLocks noGrp="1"/>
          </p:cNvSpPr>
          <p:nvPr>
            <p:ph sz="quarter" idx="11"/>
          </p:nvPr>
        </p:nvSpPr>
        <p:spPr/>
        <p:txBody>
          <a:bodyPr/>
          <a:lstStyle/>
          <a:p>
            <a:endParaRPr lang="en-US"/>
          </a:p>
        </p:txBody>
      </p:sp>
      <p:sp>
        <p:nvSpPr>
          <p:cNvPr id="5" name="Content Placeholder 4"/>
          <p:cNvSpPr>
            <a:spLocks noGrp="1"/>
          </p:cNvSpPr>
          <p:nvPr>
            <p:ph idx="12"/>
          </p:nvPr>
        </p:nvSpPr>
        <p:spPr>
          <a:xfrm>
            <a:off x="5210175" y="1447799"/>
            <a:ext cx="6736397" cy="4489610"/>
          </a:xfrm>
        </p:spPr>
        <p:txBody>
          <a:bodyPr/>
          <a:lstStyle/>
          <a:p>
            <a:r>
              <a:rPr lang="en-US" dirty="0"/>
              <a:t>Available from Global Land Cover Facility</a:t>
            </a:r>
          </a:p>
          <a:p>
            <a:r>
              <a:rPr lang="en-US" dirty="0"/>
              <a:t>Also available in .tiff format at 0.0833° and 0.5° resolutions</a:t>
            </a:r>
          </a:p>
        </p:txBody>
      </p:sp>
      <p:sp>
        <p:nvSpPr>
          <p:cNvPr id="6" name="Text Placeholder 5"/>
          <p:cNvSpPr>
            <a:spLocks noGrp="1"/>
          </p:cNvSpPr>
          <p:nvPr>
            <p:ph type="body" sz="quarter" idx="13"/>
          </p:nvPr>
        </p:nvSpPr>
        <p:spPr/>
        <p:txBody>
          <a:bodyPr/>
          <a:lstStyle/>
          <a:p>
            <a:r>
              <a:rPr lang="en-US" dirty="0">
                <a:hlinkClick r:id="rId2"/>
              </a:rPr>
              <a:t>http://glcf.umd.edu/data/lc/</a:t>
            </a:r>
            <a:r>
              <a:rPr lang="en-US" dirty="0"/>
              <a:t> </a:t>
            </a:r>
          </a:p>
        </p:txBody>
      </p:sp>
      <p:pic>
        <p:nvPicPr>
          <p:cNvPr id="7" name="Content Placeholder 6" descr="Screen Shot 2017-10-31 at 12.28.20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252" y="1447799"/>
            <a:ext cx="4587720" cy="4870345"/>
          </a:xfrm>
          <a:prstGeom prst="rect">
            <a:avLst/>
          </a:prstGeom>
        </p:spPr>
      </p:pic>
    </p:spTree>
    <p:extLst>
      <p:ext uri="{BB962C8B-B14F-4D97-AF65-F5344CB8AC3E}">
        <p14:creationId xmlns:p14="http://schemas.microsoft.com/office/powerpoint/2010/main" val="2091058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MODIS NDVI</a:t>
            </a:r>
            <a:endParaRPr lang="en-US" dirty="0"/>
          </a:p>
        </p:txBody>
      </p:sp>
    </p:spTree>
    <p:extLst>
      <p:ext uri="{BB962C8B-B14F-4D97-AF65-F5344CB8AC3E}">
        <p14:creationId xmlns:p14="http://schemas.microsoft.com/office/powerpoint/2010/main" val="302600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Basics of Land Remote Sensing</a:t>
            </a:r>
            <a:endParaRPr lang="en-US" dirty="0"/>
          </a:p>
        </p:txBody>
      </p:sp>
    </p:spTree>
    <p:extLst>
      <p:ext uri="{BB962C8B-B14F-4D97-AF65-F5344CB8AC3E}">
        <p14:creationId xmlns:p14="http://schemas.microsoft.com/office/powerpoint/2010/main" val="1330084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n-US" dirty="0"/>
              <a:t>MODIS Vegetation Indices Product Overview</a:t>
            </a:r>
          </a:p>
        </p:txBody>
      </p:sp>
      <p:sp>
        <p:nvSpPr>
          <p:cNvPr id="3" name="Content Placeholder 2"/>
          <p:cNvSpPr>
            <a:spLocks noGrp="1"/>
          </p:cNvSpPr>
          <p:nvPr>
            <p:ph idx="1"/>
          </p:nvPr>
        </p:nvSpPr>
        <p:spPr>
          <a:xfrm>
            <a:off x="242251" y="1130283"/>
            <a:ext cx="8149273" cy="5187862"/>
          </a:xfrm>
        </p:spPr>
        <p:txBody>
          <a:bodyPr>
            <a:normAutofit/>
          </a:bodyPr>
          <a:lstStyle/>
          <a:p>
            <a:r>
              <a:rPr lang="en-US" dirty="0"/>
              <a:t>Vegetation Indices: </a:t>
            </a:r>
          </a:p>
          <a:p>
            <a:pPr lvl="1"/>
            <a:r>
              <a:rPr lang="en-US" dirty="0"/>
              <a:t>NDVI (Normalized Difference Vegetation Index)</a:t>
            </a:r>
          </a:p>
          <a:p>
            <a:pPr lvl="2"/>
            <a:r>
              <a:rPr lang="en-US" dirty="0"/>
              <a:t>16 day, 250 meter spatial resolution as a gridded level 3 product </a:t>
            </a:r>
          </a:p>
          <a:p>
            <a:pPr lvl="2"/>
            <a:r>
              <a:rPr lang="en-US" dirty="0"/>
              <a:t>Used for characterizing land surface processes</a:t>
            </a:r>
          </a:p>
          <a:p>
            <a:pPr lvl="2"/>
            <a:r>
              <a:rPr lang="en-US" dirty="0"/>
              <a:t>Anomalies can be used to identify drought </a:t>
            </a:r>
          </a:p>
          <a:p>
            <a:pPr lvl="1"/>
            <a:r>
              <a:rPr lang="en-US" dirty="0"/>
              <a:t>EVI (Enhanced Vegetation Index) </a:t>
            </a:r>
          </a:p>
          <a:p>
            <a:pPr lvl="2"/>
            <a:r>
              <a:rPr lang="en-US" dirty="0"/>
              <a:t>Minimizes canopy background</a:t>
            </a:r>
          </a:p>
          <a:p>
            <a:pPr lvl="2"/>
            <a:r>
              <a:rPr lang="en-US" dirty="0"/>
              <a:t>Improvement in dense vegetation conditions </a:t>
            </a:r>
          </a:p>
        </p:txBody>
      </p:sp>
      <p:sp>
        <p:nvSpPr>
          <p:cNvPr id="4" name="Content Placeholder 3"/>
          <p:cNvSpPr>
            <a:spLocks noGrp="1"/>
          </p:cNvSpPr>
          <p:nvPr>
            <p:ph sz="quarter" idx="11"/>
          </p:nvPr>
        </p:nvSpPr>
        <p:spPr/>
        <p:txBody>
          <a:bodyPr/>
          <a:lstStyle/>
          <a:p>
            <a:endParaRPr lang="en-US"/>
          </a:p>
        </p:txBody>
      </p:sp>
      <p:pic>
        <p:nvPicPr>
          <p:cNvPr id="6" name="Content Placeholder 5"/>
          <p:cNvPicPr>
            <a:picLocks noGrp="1" noChangeAspect="1"/>
          </p:cNvPicPr>
          <p:nvPr>
            <p:ph idx="12"/>
          </p:nvPr>
        </p:nvPicPr>
        <p:blipFill>
          <a:blip r:embed="rId3">
            <a:extLst>
              <a:ext uri="{28A0092B-C50C-407E-A947-70E740481C1C}">
                <a14:useLocalDpi xmlns:a14="http://schemas.microsoft.com/office/drawing/2010/main"/>
              </a:ext>
            </a:extLst>
          </a:blip>
          <a:stretch>
            <a:fillRect/>
          </a:stretch>
        </p:blipFill>
        <p:spPr>
          <a:xfrm>
            <a:off x="8734425" y="1123950"/>
            <a:ext cx="3212147" cy="5079952"/>
          </a:xfrm>
          <a:prstGeom prst="rect">
            <a:avLst/>
          </a:prstGeom>
        </p:spPr>
      </p:pic>
    </p:spTree>
    <p:extLst>
      <p:ext uri="{BB962C8B-B14F-4D97-AF65-F5344CB8AC3E}">
        <p14:creationId xmlns:p14="http://schemas.microsoft.com/office/powerpoint/2010/main" val="516586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NDVI?</a:t>
            </a:r>
            <a:endParaRPr lang="en-US" dirty="0"/>
          </a:p>
        </p:txBody>
      </p:sp>
      <p:sp>
        <p:nvSpPr>
          <p:cNvPr id="3" name="Content Placeholder 2"/>
          <p:cNvSpPr>
            <a:spLocks noGrp="1"/>
          </p:cNvSpPr>
          <p:nvPr>
            <p:ph idx="1"/>
          </p:nvPr>
        </p:nvSpPr>
        <p:spPr>
          <a:xfrm>
            <a:off x="242252" y="1130283"/>
            <a:ext cx="6532096" cy="4807125"/>
          </a:xfrm>
        </p:spPr>
        <p:txBody>
          <a:bodyPr/>
          <a:lstStyle/>
          <a:p>
            <a:r>
              <a:rPr lang="en-US"/>
              <a:t>Normalized Difference Vegetation Index</a:t>
            </a:r>
          </a:p>
          <a:p>
            <a:pPr lvl="1"/>
            <a:r>
              <a:rPr lang="en-US" dirty="0"/>
              <a:t>Based on the relationship between red and near-infrared wavelengths</a:t>
            </a:r>
          </a:p>
          <a:p>
            <a:pPr lvl="1"/>
            <a:r>
              <a:rPr lang="en-US" dirty="0"/>
              <a:t>Chlorophyll strongly absorbs visible (red) </a:t>
            </a:r>
          </a:p>
          <a:p>
            <a:pPr lvl="1"/>
            <a:r>
              <a:rPr lang="en-US" dirty="0"/>
              <a:t>Plant structure strongly reflects near-infrared</a:t>
            </a:r>
          </a:p>
        </p:txBody>
      </p:sp>
      <p:sp>
        <p:nvSpPr>
          <p:cNvPr id="23" name="Content Placeholder 22"/>
          <p:cNvSpPr>
            <a:spLocks noGrp="1"/>
          </p:cNvSpPr>
          <p:nvPr>
            <p:ph sz="quarter" idx="11"/>
          </p:nvPr>
        </p:nvSpPr>
        <p:spPr/>
        <p:txBody>
          <a:bodyPr/>
          <a:lstStyle/>
          <a:p>
            <a:endParaRPr lang="en-US"/>
          </a:p>
        </p:txBody>
      </p:sp>
      <p:pic>
        <p:nvPicPr>
          <p:cNvPr id="6" name="Content Placeholder 5"/>
          <p:cNvPicPr>
            <a:picLocks noGrp="1" noChangeAspect="1"/>
          </p:cNvPicPr>
          <p:nvPr>
            <p:ph idx="12"/>
          </p:nvPr>
        </p:nvPicPr>
        <p:blipFill rotWithShape="1">
          <a:blip r:embed="rId3">
            <a:extLst>
              <a:ext uri="{28A0092B-C50C-407E-A947-70E740481C1C}">
                <a14:useLocalDpi xmlns:a14="http://schemas.microsoft.com/office/drawing/2010/main"/>
              </a:ext>
            </a:extLst>
          </a:blip>
          <a:srcRect l="355" t="219" r="1154" b="2653"/>
          <a:stretch/>
        </p:blipFill>
        <p:spPr>
          <a:xfrm>
            <a:off x="7222340" y="1130283"/>
            <a:ext cx="3726648" cy="2578677"/>
          </a:xfrm>
        </p:spPr>
      </p:pic>
      <p:grpSp>
        <p:nvGrpSpPr>
          <p:cNvPr id="19" name="Group 18"/>
          <p:cNvGrpSpPr/>
          <p:nvPr/>
        </p:nvGrpSpPr>
        <p:grpSpPr>
          <a:xfrm>
            <a:off x="7137400" y="3708960"/>
            <a:ext cx="3811588" cy="2736716"/>
            <a:chOff x="8134350" y="3807448"/>
            <a:chExt cx="3811588" cy="2736716"/>
          </a:xfrm>
        </p:grpSpPr>
        <p:pic>
          <p:nvPicPr>
            <p:cNvPr id="15"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350" y="3807448"/>
              <a:ext cx="3811588" cy="2361730"/>
            </a:xfrm>
            <a:prstGeom prst="rect">
              <a:avLst/>
            </a:prstGeom>
          </p:spPr>
        </p:pic>
        <p:sp>
          <p:nvSpPr>
            <p:cNvPr id="9" name="TextBox 8"/>
            <p:cNvSpPr txBox="1"/>
            <p:nvPr/>
          </p:nvSpPr>
          <p:spPr>
            <a:xfrm>
              <a:off x="8219290" y="5821469"/>
              <a:ext cx="801498" cy="403064"/>
            </a:xfrm>
            <a:prstGeom prst="rect">
              <a:avLst/>
            </a:prstGeom>
            <a:noFill/>
          </p:spPr>
          <p:txBody>
            <a:bodyPr wrap="square" rtlCol="0">
              <a:spAutoFit/>
            </a:bodyPr>
            <a:lstStyle/>
            <a:p>
              <a:pPr algn="ctr"/>
              <a:r>
                <a:rPr lang="en-US" sz="2000" dirty="0"/>
                <a:t>Red</a:t>
              </a:r>
            </a:p>
          </p:txBody>
        </p:sp>
        <p:sp>
          <p:nvSpPr>
            <p:cNvPr id="10" name="TextBox 9"/>
            <p:cNvSpPr txBox="1"/>
            <p:nvPr/>
          </p:nvSpPr>
          <p:spPr>
            <a:xfrm>
              <a:off x="9030094" y="6141100"/>
              <a:ext cx="2020100" cy="403064"/>
            </a:xfrm>
            <a:prstGeom prst="rect">
              <a:avLst/>
            </a:prstGeom>
            <a:noFill/>
          </p:spPr>
          <p:txBody>
            <a:bodyPr wrap="square" rtlCol="0">
              <a:spAutoFit/>
            </a:bodyPr>
            <a:lstStyle/>
            <a:p>
              <a:pPr algn="ctr"/>
              <a:r>
                <a:rPr lang="en-US" sz="2000" dirty="0"/>
                <a:t>Near-Infrared</a:t>
              </a:r>
            </a:p>
          </p:txBody>
        </p:sp>
        <p:cxnSp>
          <p:nvCxnSpPr>
            <p:cNvPr id="11" name="Straight Arrow Connector 10"/>
            <p:cNvCxnSpPr>
              <a:stCxn id="9" idx="3"/>
            </p:cNvCxnSpPr>
            <p:nvPr/>
          </p:nvCxnSpPr>
          <p:spPr>
            <a:xfrm flipV="1">
              <a:off x="9020788" y="5668298"/>
              <a:ext cx="360684" cy="354703"/>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9559636" y="4379202"/>
              <a:ext cx="241068" cy="178997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5035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NDVI?</a:t>
            </a:r>
          </a:p>
        </p:txBody>
      </p:sp>
      <p:sp>
        <p:nvSpPr>
          <p:cNvPr id="3" name="Content Placeholder 2"/>
          <p:cNvSpPr>
            <a:spLocks noGrp="1"/>
          </p:cNvSpPr>
          <p:nvPr>
            <p:ph idx="1"/>
          </p:nvPr>
        </p:nvSpPr>
        <p:spPr>
          <a:xfrm>
            <a:off x="242252" y="1130283"/>
            <a:ext cx="5806440" cy="4807125"/>
          </a:xfrm>
        </p:spPr>
        <p:txBody>
          <a:bodyPr/>
          <a:lstStyle/>
          <a:p>
            <a:r>
              <a:rPr lang="en-US" dirty="0"/>
              <a:t>NDVI formula: </a:t>
            </a:r>
          </a:p>
          <a:p>
            <a:endParaRPr lang="en-US" dirty="0"/>
          </a:p>
          <a:p>
            <a:endParaRPr lang="en-US" dirty="0"/>
          </a:p>
          <a:p>
            <a:r>
              <a:rPr lang="en-US" dirty="0"/>
              <a:t>Values range from -1.0 to 1.0</a:t>
            </a:r>
          </a:p>
          <a:p>
            <a:pPr lvl="1"/>
            <a:r>
              <a:rPr lang="en-US" dirty="0"/>
              <a:t>Negative values to 0 mean no green leaves</a:t>
            </a:r>
          </a:p>
          <a:p>
            <a:pPr lvl="1"/>
            <a:r>
              <a:rPr lang="en-US" dirty="0"/>
              <a:t>Values close to 1 indicate the highest possible density of green leaves</a:t>
            </a:r>
          </a:p>
        </p:txBody>
      </p:sp>
      <p:sp>
        <p:nvSpPr>
          <p:cNvPr id="4" name="Content Placeholder 3"/>
          <p:cNvSpPr>
            <a:spLocks noGrp="1"/>
          </p:cNvSpPr>
          <p:nvPr>
            <p:ph sz="quarter" idx="11"/>
          </p:nvPr>
        </p:nvSpPr>
        <p:spPr/>
        <p:txBody>
          <a:bodyPr/>
          <a:lstStyle/>
          <a:p>
            <a:endParaRPr lang="en-US"/>
          </a:p>
        </p:txBody>
      </p:sp>
      <p:grpSp>
        <p:nvGrpSpPr>
          <p:cNvPr id="6" name="Group 5"/>
          <p:cNvGrpSpPr/>
          <p:nvPr/>
        </p:nvGrpSpPr>
        <p:grpSpPr>
          <a:xfrm>
            <a:off x="1532711" y="1603136"/>
            <a:ext cx="3225522" cy="923330"/>
            <a:chOff x="2773215" y="1484383"/>
            <a:chExt cx="3225522" cy="923330"/>
          </a:xfrm>
        </p:grpSpPr>
        <p:sp>
          <p:nvSpPr>
            <p:cNvPr id="7" name="TextBox 6"/>
            <p:cNvSpPr txBox="1"/>
            <p:nvPr/>
          </p:nvSpPr>
          <p:spPr>
            <a:xfrm>
              <a:off x="2773216" y="1484383"/>
              <a:ext cx="3225521" cy="461665"/>
            </a:xfrm>
            <a:prstGeom prst="rect">
              <a:avLst/>
            </a:prstGeom>
            <a:noFill/>
          </p:spPr>
          <p:txBody>
            <a:bodyPr wrap="square" rtlCol="0">
              <a:spAutoFit/>
            </a:bodyPr>
            <a:lstStyle/>
            <a:p>
              <a:pPr algn="ctr"/>
              <a:r>
                <a:rPr lang="en-US" dirty="0"/>
                <a:t>Near Infrared - Red</a:t>
              </a:r>
            </a:p>
          </p:txBody>
        </p:sp>
        <p:sp>
          <p:nvSpPr>
            <p:cNvPr id="8" name="TextBox 7"/>
            <p:cNvSpPr txBox="1"/>
            <p:nvPr/>
          </p:nvSpPr>
          <p:spPr>
            <a:xfrm>
              <a:off x="2773215" y="1946048"/>
              <a:ext cx="3225521" cy="461665"/>
            </a:xfrm>
            <a:prstGeom prst="rect">
              <a:avLst/>
            </a:prstGeom>
            <a:noFill/>
          </p:spPr>
          <p:txBody>
            <a:bodyPr wrap="square" rtlCol="0">
              <a:spAutoFit/>
            </a:bodyPr>
            <a:lstStyle/>
            <a:p>
              <a:pPr algn="ctr"/>
              <a:r>
                <a:rPr lang="en-US" dirty="0"/>
                <a:t>Near </a:t>
              </a:r>
              <a:r>
                <a:rPr lang="en-US"/>
                <a:t>Infrared + </a:t>
              </a:r>
              <a:r>
                <a:rPr lang="en-US" dirty="0"/>
                <a:t>Red</a:t>
              </a:r>
            </a:p>
          </p:txBody>
        </p:sp>
        <p:cxnSp>
          <p:nvCxnSpPr>
            <p:cNvPr id="9" name="Straight Connector 8"/>
            <p:cNvCxnSpPr/>
            <p:nvPr/>
          </p:nvCxnSpPr>
          <p:spPr>
            <a:xfrm>
              <a:off x="2773216" y="1946048"/>
              <a:ext cx="322552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5" name="Content Placeholder 10"/>
          <p:cNvPicPr>
            <a:picLocks noGrp="1" noChangeAspect="1"/>
          </p:cNvPicPr>
          <p:nvPr>
            <p:ph idx="12"/>
          </p:nvPr>
        </p:nvPicPr>
        <p:blipFill>
          <a:blip r:embed="rId3"/>
          <a:stretch>
            <a:fillRect/>
          </a:stretch>
        </p:blipFill>
        <p:spPr>
          <a:xfrm>
            <a:off x="6706475" y="1123950"/>
            <a:ext cx="4673440" cy="5194195"/>
          </a:xfrm>
          <a:prstGeom prst="rect">
            <a:avLst/>
          </a:prstGeom>
        </p:spPr>
      </p:pic>
    </p:spTree>
    <p:extLst>
      <p:ext uri="{BB962C8B-B14F-4D97-AF65-F5344CB8AC3E}">
        <p14:creationId xmlns:p14="http://schemas.microsoft.com/office/powerpoint/2010/main" val="1809732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NDVI Anomalies </a:t>
            </a:r>
            <a:endParaRPr lang="en-US" dirty="0"/>
          </a:p>
        </p:txBody>
      </p:sp>
      <p:sp>
        <p:nvSpPr>
          <p:cNvPr id="3" name="Content Placeholder 2"/>
          <p:cNvSpPr>
            <a:spLocks noGrp="1"/>
          </p:cNvSpPr>
          <p:nvPr>
            <p:ph idx="1"/>
          </p:nvPr>
        </p:nvSpPr>
        <p:spPr/>
        <p:txBody>
          <a:bodyPr>
            <a:normAutofit/>
          </a:bodyPr>
          <a:lstStyle/>
          <a:p>
            <a:r>
              <a:rPr lang="en-US" sz="2400" dirty="0"/>
              <a:t>Departure of NDVI from the long-term average, normalized by long-term variability </a:t>
            </a:r>
          </a:p>
          <a:p>
            <a:r>
              <a:rPr lang="en-US" sz="2400" dirty="0"/>
              <a:t>Generated by subtracting the long-term mean from the current value for that month of the year for each grid cell. </a:t>
            </a:r>
          </a:p>
          <a:p>
            <a:r>
              <a:rPr lang="en-US" sz="2400" dirty="0"/>
              <a:t>Indicates if vegetation greenness at a particular location is typical for that period or if the vegetation is more or less green </a:t>
            </a:r>
          </a:p>
          <a:p>
            <a:endParaRPr lang="en-US" sz="2400" dirty="0"/>
          </a:p>
          <a:p>
            <a:endParaRPr lang="en-US" sz="2400" dirty="0"/>
          </a:p>
        </p:txBody>
      </p:sp>
      <p:sp>
        <p:nvSpPr>
          <p:cNvPr id="2" name="Content Placeholder 1"/>
          <p:cNvSpPr>
            <a:spLocks noGrp="1"/>
          </p:cNvSpPr>
          <p:nvPr>
            <p:ph sz="quarter" idx="11"/>
          </p:nvPr>
        </p:nvSpPr>
        <p:spPr/>
        <p:txBody>
          <a:bodyPr/>
          <a:lstStyle/>
          <a:p>
            <a:endParaRPr lang="en-US"/>
          </a:p>
        </p:txBody>
      </p:sp>
      <p:grpSp>
        <p:nvGrpSpPr>
          <p:cNvPr id="4" name="Group 3"/>
          <p:cNvGrpSpPr/>
          <p:nvPr/>
        </p:nvGrpSpPr>
        <p:grpSpPr>
          <a:xfrm>
            <a:off x="242252" y="3865425"/>
            <a:ext cx="11704320" cy="2148501"/>
            <a:chOff x="682031" y="3452068"/>
            <a:chExt cx="7825669" cy="1436517"/>
          </a:xfrm>
        </p:grpSpPr>
        <p:grpSp>
          <p:nvGrpSpPr>
            <p:cNvPr id="5" name="Group 4"/>
            <p:cNvGrpSpPr/>
            <p:nvPr/>
          </p:nvGrpSpPr>
          <p:grpSpPr>
            <a:xfrm>
              <a:off x="682031" y="3452068"/>
              <a:ext cx="7801246" cy="1118642"/>
              <a:chOff x="755300" y="3452068"/>
              <a:chExt cx="7801246" cy="1118642"/>
            </a:xfrm>
          </p:grpSpPr>
          <p:pic>
            <p:nvPicPr>
              <p:cNvPr id="13" name="Picture 12" descr="ndvi_southwestSTILL.2003Aug10.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81304" y="3452069"/>
                <a:ext cx="1475242" cy="1106431"/>
              </a:xfrm>
              <a:prstGeom prst="rect">
                <a:avLst/>
              </a:prstGeom>
              <a:effectLst>
                <a:outerShdw blurRad="50800" dist="38100" dir="2700000" algn="tl" rotWithShape="0">
                  <a:srgbClr val="000000">
                    <a:alpha val="43000"/>
                  </a:srgbClr>
                </a:outerShdw>
              </a:effectLst>
            </p:spPr>
          </p:pic>
          <p:pic>
            <p:nvPicPr>
              <p:cNvPr id="14" name="Picture 13" descr="ndvi_southwestSTILL.1999Aug10.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5300" y="3452068"/>
                <a:ext cx="1491522" cy="1118642"/>
              </a:xfrm>
              <a:prstGeom prst="rect">
                <a:avLst/>
              </a:prstGeom>
              <a:effectLst>
                <a:outerShdw blurRad="50800" dist="38100" dir="2700000" algn="tl" rotWithShape="0">
                  <a:srgbClr val="000000">
                    <a:alpha val="43000"/>
                  </a:srgbClr>
                </a:outerShdw>
              </a:effectLst>
            </p:spPr>
          </p:pic>
          <p:pic>
            <p:nvPicPr>
              <p:cNvPr id="15" name="Picture 14" descr="ndvi_southwestSTILL.2000Aug10.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42732" y="3452068"/>
                <a:ext cx="1491522" cy="1118642"/>
              </a:xfrm>
              <a:prstGeom prst="rect">
                <a:avLst/>
              </a:prstGeom>
              <a:effectLst>
                <a:outerShdw blurRad="50800" dist="38100" dir="2700000" algn="tl" rotWithShape="0">
                  <a:srgbClr val="000000">
                    <a:alpha val="43000"/>
                  </a:srgbClr>
                </a:outerShdw>
              </a:effectLst>
            </p:spPr>
          </p:pic>
          <p:pic>
            <p:nvPicPr>
              <p:cNvPr id="16" name="Picture 15" descr="ndvi_southwestSTILL.2001Aug10.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4136" y="3452068"/>
                <a:ext cx="1491522" cy="1118642"/>
              </a:xfrm>
              <a:prstGeom prst="rect">
                <a:avLst/>
              </a:prstGeom>
              <a:effectLst>
                <a:outerShdw blurRad="50800" dist="38100" dir="2700000" algn="tl" rotWithShape="0">
                  <a:srgbClr val="000000">
                    <a:alpha val="43000"/>
                  </a:srgbClr>
                </a:outerShdw>
              </a:effectLst>
            </p:spPr>
          </p:pic>
          <p:pic>
            <p:nvPicPr>
              <p:cNvPr id="17" name="Picture 16" descr="ndvi_southwestSTILL.2002Aug10.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93421" y="3452069"/>
                <a:ext cx="1491521" cy="1118641"/>
              </a:xfrm>
              <a:prstGeom prst="rect">
                <a:avLst/>
              </a:prstGeom>
              <a:effectLst>
                <a:outerShdw blurRad="50800" dist="38100" dir="2700000" algn="tl" rotWithShape="0">
                  <a:srgbClr val="000000">
                    <a:alpha val="43000"/>
                  </a:srgbClr>
                </a:outerShdw>
              </a:effectLst>
            </p:spPr>
          </p:pic>
        </p:grpSp>
        <p:sp>
          <p:nvSpPr>
            <p:cNvPr id="7" name="TextBox 6"/>
            <p:cNvSpPr txBox="1"/>
            <p:nvPr/>
          </p:nvSpPr>
          <p:spPr>
            <a:xfrm>
              <a:off x="1611855" y="4393079"/>
              <a:ext cx="634968" cy="185205"/>
            </a:xfrm>
            <a:prstGeom prst="rect">
              <a:avLst/>
            </a:prstGeom>
            <a:noFill/>
          </p:spPr>
          <p:txBody>
            <a:bodyPr wrap="square" rtlCol="0">
              <a:spAutoFit/>
            </a:bodyPr>
            <a:lstStyle/>
            <a:p>
              <a:pPr algn="r"/>
              <a:r>
                <a:rPr lang="en-US" sz="1200" dirty="0"/>
                <a:t>Aug 1999</a:t>
              </a:r>
            </a:p>
          </p:txBody>
        </p:sp>
        <p:sp>
          <p:nvSpPr>
            <p:cNvPr id="8" name="TextBox 7"/>
            <p:cNvSpPr txBox="1"/>
            <p:nvPr/>
          </p:nvSpPr>
          <p:spPr>
            <a:xfrm>
              <a:off x="3173332" y="4391125"/>
              <a:ext cx="634968" cy="185205"/>
            </a:xfrm>
            <a:prstGeom prst="rect">
              <a:avLst/>
            </a:prstGeom>
            <a:noFill/>
          </p:spPr>
          <p:txBody>
            <a:bodyPr wrap="square" rtlCol="0">
              <a:spAutoFit/>
            </a:bodyPr>
            <a:lstStyle/>
            <a:p>
              <a:pPr algn="r"/>
              <a:r>
                <a:rPr lang="en-US" sz="1200" dirty="0"/>
                <a:t>Aug 2000</a:t>
              </a:r>
            </a:p>
          </p:txBody>
        </p:sp>
        <p:sp>
          <p:nvSpPr>
            <p:cNvPr id="9" name="TextBox 8"/>
            <p:cNvSpPr txBox="1"/>
            <p:nvPr/>
          </p:nvSpPr>
          <p:spPr>
            <a:xfrm>
              <a:off x="4785184" y="4391125"/>
              <a:ext cx="634968" cy="185205"/>
            </a:xfrm>
            <a:prstGeom prst="rect">
              <a:avLst/>
            </a:prstGeom>
            <a:noFill/>
          </p:spPr>
          <p:txBody>
            <a:bodyPr wrap="square" rtlCol="0">
              <a:spAutoFit/>
            </a:bodyPr>
            <a:lstStyle/>
            <a:p>
              <a:pPr algn="r"/>
              <a:r>
                <a:rPr lang="en-US" sz="1200" dirty="0"/>
                <a:t>Aug 2001</a:t>
              </a:r>
            </a:p>
          </p:txBody>
        </p:sp>
        <p:sp>
          <p:nvSpPr>
            <p:cNvPr id="10" name="TextBox 9"/>
            <p:cNvSpPr txBox="1"/>
            <p:nvPr/>
          </p:nvSpPr>
          <p:spPr>
            <a:xfrm>
              <a:off x="6301124" y="4382983"/>
              <a:ext cx="634968" cy="185205"/>
            </a:xfrm>
            <a:prstGeom prst="rect">
              <a:avLst/>
            </a:prstGeom>
            <a:noFill/>
          </p:spPr>
          <p:txBody>
            <a:bodyPr wrap="square" rtlCol="0">
              <a:spAutoFit/>
            </a:bodyPr>
            <a:lstStyle/>
            <a:p>
              <a:pPr algn="r"/>
              <a:r>
                <a:rPr lang="en-US" sz="1200" dirty="0"/>
                <a:t>Aug 2002</a:t>
              </a:r>
            </a:p>
          </p:txBody>
        </p:sp>
        <p:sp>
          <p:nvSpPr>
            <p:cNvPr id="11" name="TextBox 10"/>
            <p:cNvSpPr txBox="1"/>
            <p:nvPr/>
          </p:nvSpPr>
          <p:spPr>
            <a:xfrm>
              <a:off x="7872732" y="4364479"/>
              <a:ext cx="634968" cy="185205"/>
            </a:xfrm>
            <a:prstGeom prst="rect">
              <a:avLst/>
            </a:prstGeom>
            <a:noFill/>
          </p:spPr>
          <p:txBody>
            <a:bodyPr wrap="square" rtlCol="0">
              <a:spAutoFit/>
            </a:bodyPr>
            <a:lstStyle/>
            <a:p>
              <a:pPr algn="r"/>
              <a:r>
                <a:rPr lang="en-US" sz="1200" dirty="0"/>
                <a:t>Aug 2003</a:t>
              </a:r>
            </a:p>
          </p:txBody>
        </p:sp>
        <p:sp>
          <p:nvSpPr>
            <p:cNvPr id="12" name="TextBox 11"/>
            <p:cNvSpPr txBox="1"/>
            <p:nvPr/>
          </p:nvSpPr>
          <p:spPr>
            <a:xfrm>
              <a:off x="682031" y="4621066"/>
              <a:ext cx="7801246" cy="267519"/>
            </a:xfrm>
            <a:prstGeom prst="rect">
              <a:avLst/>
            </a:prstGeom>
            <a:noFill/>
          </p:spPr>
          <p:txBody>
            <a:bodyPr wrap="square" rtlCol="0">
              <a:spAutoFit/>
            </a:bodyPr>
            <a:lstStyle/>
            <a:p>
              <a:pPr algn="ctr"/>
              <a:r>
                <a:rPr lang="en-US" sz="2000" dirty="0"/>
                <a:t>NDVI Anomalies in the Southwestern United States</a:t>
              </a:r>
            </a:p>
          </p:txBody>
        </p:sp>
      </p:grpSp>
    </p:spTree>
    <p:extLst>
      <p:ext uri="{BB962C8B-B14F-4D97-AF65-F5344CB8AC3E}">
        <p14:creationId xmlns:p14="http://schemas.microsoft.com/office/powerpoint/2010/main" val="3444415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MODIS Vegetation Indices</a:t>
            </a:r>
          </a:p>
        </p:txBody>
      </p:sp>
      <p:sp>
        <p:nvSpPr>
          <p:cNvPr id="4" name="Content Placeholder 3"/>
          <p:cNvSpPr>
            <a:spLocks noGrp="1"/>
          </p:cNvSpPr>
          <p:nvPr>
            <p:ph sz="quarter"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a:hlinkClick r:id="rId2"/>
              </a:rPr>
              <a:t>http://modis-land.gsfc.nasa.gov/vi.html</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888" y="2112440"/>
            <a:ext cx="11703050" cy="3160170"/>
          </a:xfrm>
        </p:spPr>
      </p:pic>
    </p:spTree>
    <p:extLst>
      <p:ext uri="{BB962C8B-B14F-4D97-AF65-F5344CB8AC3E}">
        <p14:creationId xmlns:p14="http://schemas.microsoft.com/office/powerpoint/2010/main" val="681962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MODIS NDVI Data Search and Access</a:t>
            </a:r>
          </a:p>
        </p:txBody>
      </p:sp>
      <p:sp>
        <p:nvSpPr>
          <p:cNvPr id="4" name="Content Placeholder 3"/>
          <p:cNvSpPr>
            <a:spLocks noGrp="1"/>
          </p:cNvSpPr>
          <p:nvPr>
            <p:ph sz="quarter" idx="11"/>
          </p:nvPr>
        </p:nvSpPr>
        <p:spPr/>
        <p:txBody>
          <a:bodyPr/>
          <a:lstStyle/>
          <a:p>
            <a:endParaRPr lang="en-US"/>
          </a:p>
        </p:txBody>
      </p:sp>
      <p:sp>
        <p:nvSpPr>
          <p:cNvPr id="5" name="Text Placeholder 4"/>
          <p:cNvSpPr>
            <a:spLocks noGrp="1"/>
          </p:cNvSpPr>
          <p:nvPr>
            <p:ph type="body" sz="quarter" idx="12"/>
          </p:nvPr>
        </p:nvSpPr>
        <p:spPr/>
        <p:txBody>
          <a:bodyPr/>
          <a:lstStyle/>
          <a:p>
            <a:r>
              <a:rPr lang="en-US" dirty="0">
                <a:hlinkClick r:id="rId2"/>
              </a:rPr>
              <a:t>https://earthdata.nasa.gov/search?q=MOD13A1</a:t>
            </a:r>
            <a:r>
              <a:rPr lang="en-US" dirty="0"/>
              <a:t> </a:t>
            </a:r>
          </a:p>
        </p:txBody>
      </p:sp>
      <p:pic>
        <p:nvPicPr>
          <p:cNvPr id="6" name="Content Placeholder 5" descr="Screen Shot 2017-10-31 at 1.18.26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888" y="1667356"/>
            <a:ext cx="11703050" cy="4050337"/>
          </a:xfrm>
          <a:prstGeom prst="rect">
            <a:avLst/>
          </a:prstGeom>
        </p:spPr>
      </p:pic>
      <p:sp>
        <p:nvSpPr>
          <p:cNvPr id="7" name="Rectangle 6"/>
          <p:cNvSpPr/>
          <p:nvPr/>
        </p:nvSpPr>
        <p:spPr>
          <a:xfrm>
            <a:off x="7220196" y="1728850"/>
            <a:ext cx="4638696" cy="6096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10" idx="0"/>
          </p:cNvCxnSpPr>
          <p:nvPr/>
        </p:nvCxnSpPr>
        <p:spPr>
          <a:xfrm flipH="1" flipV="1">
            <a:off x="3182587" y="4619501"/>
            <a:ext cx="480432" cy="116647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299754" y="1802669"/>
            <a:ext cx="1371600" cy="461962"/>
          </a:xfrm>
          <a:prstGeom prst="rect">
            <a:avLst/>
          </a:prstGeom>
          <a:solidFill>
            <a:schemeClr val="bg1">
              <a:alpha val="80000"/>
            </a:schemeClr>
          </a:solidFill>
        </p:spPr>
        <p:txBody>
          <a:bodyPr wrap="square" rtlCol="0">
            <a:spAutoFit/>
          </a:bodyPr>
          <a:lstStyle/>
          <a:p>
            <a:pPr algn="ctr"/>
            <a:r>
              <a:rPr lang="en-US" dirty="0"/>
              <a:t>Search</a:t>
            </a:r>
          </a:p>
        </p:txBody>
      </p:sp>
      <p:sp>
        <p:nvSpPr>
          <p:cNvPr id="10" name="TextBox 9"/>
          <p:cNvSpPr txBox="1"/>
          <p:nvPr/>
        </p:nvSpPr>
        <p:spPr>
          <a:xfrm>
            <a:off x="2977219" y="5785979"/>
            <a:ext cx="1371600" cy="461962"/>
          </a:xfrm>
          <a:prstGeom prst="rect">
            <a:avLst/>
          </a:prstGeom>
          <a:noFill/>
        </p:spPr>
        <p:txBody>
          <a:bodyPr wrap="square" rtlCol="0">
            <a:spAutoFit/>
          </a:bodyPr>
          <a:lstStyle/>
          <a:p>
            <a:pPr algn="ctr"/>
            <a:r>
              <a:rPr lang="en-US" dirty="0"/>
              <a:t>Access</a:t>
            </a:r>
          </a:p>
        </p:txBody>
      </p:sp>
      <p:cxnSp>
        <p:nvCxnSpPr>
          <p:cNvPr id="13" name="Straight Arrow Connector 12"/>
          <p:cNvCxnSpPr>
            <a:stCxn id="9" idx="3"/>
            <a:endCxn id="7" idx="1"/>
          </p:cNvCxnSpPr>
          <p:nvPr/>
        </p:nvCxnSpPr>
        <p:spPr>
          <a:xfrm>
            <a:off x="6671354" y="2033650"/>
            <a:ext cx="548842"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30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up)">
                                      <p:cBhvr>
                                        <p:cTn id="18" dur="500"/>
                                        <p:tgtEl>
                                          <p:spTgt spid="8"/>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ppt_y</p:attrName>
                                        </p:attrNameLst>
                                      </p:cBhvr>
                                      <p:tavLst>
                                        <p:tav tm="0">
                                          <p:val>
                                            <p:strVal val="#ppt_y+#ppt_h*1.125000"/>
                                          </p:val>
                                        </p:tav>
                                        <p:tav tm="100000">
                                          <p:val>
                                            <p:strVal val="#ppt_y"/>
                                          </p:val>
                                        </p:tav>
                                      </p:tavLst>
                                    </p:anim>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ppt_y</p:attrName>
                                        </p:attrNameLst>
                                      </p:cBhvr>
                                      <p:tavLst>
                                        <p:tav tm="0">
                                          <p:val>
                                            <p:strVal val="#ppt_y+#ppt_h*1.125000"/>
                                          </p:val>
                                        </p:tav>
                                        <p:tav tm="100000">
                                          <p:val>
                                            <p:strVal val="#ppt_y"/>
                                          </p:val>
                                        </p:tav>
                                      </p:tavLst>
                                    </p:anim>
                                    <p:animEffect transition="in" filter="wipe(up)">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MODIS NDVI Data Download</a:t>
            </a:r>
          </a:p>
        </p:txBody>
      </p:sp>
      <p:pic>
        <p:nvPicPr>
          <p:cNvPr id="6" name="Content Placeholder 5" descr="Screen Shot 2017-10-31 at 1.29.07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726" y="1130299"/>
            <a:ext cx="8481373" cy="5187845"/>
          </a:xfrm>
          <a:prstGeom prst="rect">
            <a:avLst/>
          </a:prstGeom>
        </p:spPr>
      </p:pic>
      <p:sp>
        <p:nvSpPr>
          <p:cNvPr id="8" name="Rectangle 7"/>
          <p:cNvSpPr/>
          <p:nvPr/>
        </p:nvSpPr>
        <p:spPr>
          <a:xfrm>
            <a:off x="3337358" y="1280556"/>
            <a:ext cx="838200" cy="37011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66996" y="1465613"/>
            <a:ext cx="2454832" cy="830997"/>
          </a:xfrm>
          <a:prstGeom prst="rect">
            <a:avLst/>
          </a:prstGeom>
          <a:solidFill>
            <a:schemeClr val="bg1">
              <a:alpha val="80000"/>
            </a:schemeClr>
          </a:solidFill>
        </p:spPr>
        <p:txBody>
          <a:bodyPr wrap="square" rtlCol="0">
            <a:spAutoFit/>
          </a:bodyPr>
          <a:lstStyle/>
          <a:p>
            <a:pPr algn="ctr"/>
            <a:r>
              <a:rPr lang="en-US" dirty="0"/>
              <a:t>Temporal &amp; Spatial Search</a:t>
            </a:r>
          </a:p>
        </p:txBody>
      </p:sp>
      <p:cxnSp>
        <p:nvCxnSpPr>
          <p:cNvPr id="10" name="Straight Arrow Connector 9"/>
          <p:cNvCxnSpPr>
            <a:stCxn id="9" idx="1"/>
            <a:endCxn id="8" idx="3"/>
          </p:cNvCxnSpPr>
          <p:nvPr/>
        </p:nvCxnSpPr>
        <p:spPr>
          <a:xfrm flipH="1" flipV="1">
            <a:off x="4175558" y="1465613"/>
            <a:ext cx="691438" cy="41549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22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Access Landsat Land Cover for SFW and Analyze MODIS NDVI over SFW</a:t>
            </a:r>
            <a:endParaRPr lang="en-US" dirty="0"/>
          </a:p>
        </p:txBody>
      </p:sp>
    </p:spTree>
    <p:extLst>
      <p:ext uri="{BB962C8B-B14F-4D97-AF65-F5344CB8AC3E}">
        <p14:creationId xmlns:p14="http://schemas.microsoft.com/office/powerpoint/2010/main" val="2583157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p:cNvSpPr>
            <a:spLocks noGrp="1"/>
          </p:cNvSpPr>
          <p:nvPr>
            <p:ph type="title"/>
          </p:nvPr>
        </p:nvSpPr>
        <p:spPr/>
        <p:txBody>
          <a:bodyPr/>
          <a:lstStyle/>
          <a:p>
            <a:r>
              <a:rPr lang="en-US" dirty="0"/>
              <a:t>Spectral Bands Used for Land Remote Sensing</a:t>
            </a:r>
          </a:p>
        </p:txBody>
      </p:sp>
      <p:sp>
        <p:nvSpPr>
          <p:cNvPr id="2" name="Content Placeholder 1"/>
          <p:cNvSpPr>
            <a:spLocks noGrp="1"/>
          </p:cNvSpPr>
          <p:nvPr>
            <p:ph idx="1"/>
          </p:nvPr>
        </p:nvSpPr>
        <p:spPr/>
        <p:txBody>
          <a:bodyPr>
            <a:normAutofit/>
          </a:bodyPr>
          <a:lstStyle/>
          <a:p>
            <a:r>
              <a:rPr lang="en-US" sz="2400" dirty="0"/>
              <a:t>Derived from:</a:t>
            </a:r>
          </a:p>
          <a:p>
            <a:pPr lvl="1"/>
            <a:r>
              <a:rPr lang="en-US" sz="2400" dirty="0"/>
              <a:t>Reflected optical radiation</a:t>
            </a:r>
          </a:p>
          <a:p>
            <a:pPr lvl="1"/>
            <a:r>
              <a:rPr lang="en-US" sz="2400" dirty="0"/>
              <a:t>Reflected Microwave (Synthetic Aperture Radar – 300 KHz to 50 </a:t>
            </a:r>
            <a:r>
              <a:rPr lang="en-US" sz="2400" dirty="0" err="1"/>
              <a:t>Ghz</a:t>
            </a:r>
            <a:r>
              <a:rPr lang="en-US" dirty="0"/>
              <a:t>)</a:t>
            </a:r>
          </a:p>
        </p:txBody>
      </p:sp>
      <p:sp>
        <p:nvSpPr>
          <p:cNvPr id="4" name="Content Placeholder 3"/>
          <p:cNvSpPr>
            <a:spLocks noGrp="1"/>
          </p:cNvSpPr>
          <p:nvPr>
            <p:ph sz="quarter" idx="11"/>
          </p:nvPr>
        </p:nvSpPr>
        <p:spPr/>
        <p:txBody>
          <a:bodyPr/>
          <a:lstStyle/>
          <a:p>
            <a:endParaRPr lang="en-US"/>
          </a:p>
        </p:txBody>
      </p:sp>
      <p:pic>
        <p:nvPicPr>
          <p:cNvPr id="10"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23866" b="2952"/>
          <a:stretch/>
        </p:blipFill>
        <p:spPr>
          <a:xfrm>
            <a:off x="2115587" y="2537242"/>
            <a:ext cx="7957650" cy="3796946"/>
          </a:xfrm>
          <a:prstGeom prst="rect">
            <a:avLst/>
          </a:prstGeom>
        </p:spPr>
      </p:pic>
    </p:spTree>
    <p:extLst>
      <p:ext uri="{BB962C8B-B14F-4D97-AF65-F5344CB8AC3E}">
        <p14:creationId xmlns:p14="http://schemas.microsoft.com/office/powerpoint/2010/main" val="2977727262"/>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p:cNvSpPr>
            <a:spLocks noGrp="1"/>
          </p:cNvSpPr>
          <p:nvPr>
            <p:ph type="title"/>
          </p:nvPr>
        </p:nvSpPr>
        <p:spPr/>
        <p:txBody>
          <a:bodyPr/>
          <a:lstStyle/>
          <a:p>
            <a:r>
              <a:rPr lang="en-US" dirty="0"/>
              <a:t>Spectral Bands Used </a:t>
            </a:r>
            <a:r>
              <a:rPr lang="en-US"/>
              <a:t>for Land Remote </a:t>
            </a:r>
            <a:r>
              <a:rPr lang="en-US" dirty="0"/>
              <a:t>Sensing</a:t>
            </a:r>
          </a:p>
        </p:txBody>
      </p:sp>
      <p:sp>
        <p:nvSpPr>
          <p:cNvPr id="2" name="Content Placeholder 1"/>
          <p:cNvSpPr>
            <a:spLocks noGrp="1"/>
          </p:cNvSpPr>
          <p:nvPr>
            <p:ph idx="1"/>
          </p:nvPr>
        </p:nvSpPr>
        <p:spPr/>
        <p:txBody>
          <a:bodyPr>
            <a:normAutofit/>
          </a:bodyPr>
          <a:lstStyle/>
          <a:p>
            <a:r>
              <a:rPr lang="en-US" sz="2400" dirty="0"/>
              <a:t>We will focus on Land Cover from</a:t>
            </a:r>
          </a:p>
          <a:p>
            <a:pPr lvl="1"/>
            <a:r>
              <a:rPr lang="en-US" sz="2400" dirty="0"/>
              <a:t>Reflected optical radiation</a:t>
            </a:r>
          </a:p>
        </p:txBody>
      </p:sp>
      <p:sp>
        <p:nvSpPr>
          <p:cNvPr id="5" name="Content Placeholder 4"/>
          <p:cNvSpPr>
            <a:spLocks noGrp="1"/>
          </p:cNvSpPr>
          <p:nvPr>
            <p:ph sz="quarter" idx="11"/>
          </p:nvPr>
        </p:nvSpPr>
        <p:spPr/>
        <p:txBody>
          <a:bodyPr/>
          <a:lstStyle/>
          <a:p>
            <a:endParaRPr lang="en-US"/>
          </a:p>
        </p:txBody>
      </p:sp>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23866" b="2952"/>
          <a:stretch/>
        </p:blipFill>
        <p:spPr>
          <a:xfrm>
            <a:off x="2115587" y="2537242"/>
            <a:ext cx="7957650" cy="3796946"/>
          </a:xfrm>
          <a:prstGeom prst="rect">
            <a:avLst/>
          </a:prstGeom>
        </p:spPr>
      </p:pic>
    </p:spTree>
    <p:extLst>
      <p:ext uri="{BB962C8B-B14F-4D97-AF65-F5344CB8AC3E}">
        <p14:creationId xmlns:p14="http://schemas.microsoft.com/office/powerpoint/2010/main" val="3638751809"/>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Land Cover Mapping Basics</a:t>
            </a:r>
          </a:p>
        </p:txBody>
      </p:sp>
      <p:sp>
        <p:nvSpPr>
          <p:cNvPr id="9" name="Content Placeholder 8"/>
          <p:cNvSpPr>
            <a:spLocks noGrp="1"/>
          </p:cNvSpPr>
          <p:nvPr>
            <p:ph idx="1"/>
          </p:nvPr>
        </p:nvSpPr>
        <p:spPr/>
        <p:txBody>
          <a:bodyPr>
            <a:normAutofit/>
          </a:bodyPr>
          <a:lstStyle/>
          <a:p>
            <a:r>
              <a:rPr lang="en-US" sz="2400" dirty="0"/>
              <a:t>Objects on the ground reflect electromagnetic radiation differently in different wavelengths</a:t>
            </a:r>
          </a:p>
          <a:p>
            <a:r>
              <a:rPr lang="en-US" sz="2400" dirty="0"/>
              <a:t>That is called the object’s </a:t>
            </a:r>
            <a:r>
              <a:rPr lang="en-US" sz="2400" b="1" dirty="0"/>
              <a:t>spectral signature</a:t>
            </a:r>
          </a:p>
          <a:p>
            <a:r>
              <a:rPr lang="en-US" sz="2400" dirty="0"/>
              <a:t>Example: </a:t>
            </a:r>
            <a:r>
              <a:rPr lang="en-US" sz="2400" dirty="0">
                <a:solidFill>
                  <a:srgbClr val="00B050"/>
                </a:solidFill>
              </a:rPr>
              <a:t>Green</a:t>
            </a:r>
            <a:r>
              <a:rPr lang="en-US" sz="2400" dirty="0"/>
              <a:t> vegetation absorbs </a:t>
            </a:r>
            <a:r>
              <a:rPr lang="en-US" sz="2400" dirty="0">
                <a:solidFill>
                  <a:srgbClr val="FF0000"/>
                </a:solidFill>
              </a:rPr>
              <a:t>Red</a:t>
            </a:r>
            <a:r>
              <a:rPr lang="en-US" sz="2400" dirty="0"/>
              <a:t> wavelengths but reflects NIR wavelengths</a:t>
            </a:r>
          </a:p>
        </p:txBody>
      </p:sp>
      <p:sp>
        <p:nvSpPr>
          <p:cNvPr id="11" name="Content Placeholder 10"/>
          <p:cNvSpPr>
            <a:spLocks noGrp="1"/>
          </p:cNvSpPr>
          <p:nvPr>
            <p:ph sz="quarter" idx="11"/>
          </p:nvPr>
        </p:nvSpPr>
        <p:spPr/>
        <p:txBody>
          <a:bodyPr/>
          <a:lstStyle/>
          <a:p>
            <a:endParaRPr lang="en-US"/>
          </a:p>
        </p:txBody>
      </p:sp>
      <p:grpSp>
        <p:nvGrpSpPr>
          <p:cNvPr id="19" name="Group 18"/>
          <p:cNvGrpSpPr/>
          <p:nvPr/>
        </p:nvGrpSpPr>
        <p:grpSpPr>
          <a:xfrm>
            <a:off x="6140132" y="1124120"/>
            <a:ext cx="5806440" cy="3083056"/>
            <a:chOff x="6399212" y="1503005"/>
            <a:chExt cx="5547360" cy="2945492"/>
          </a:xfrm>
        </p:grpSpPr>
        <p:grpSp>
          <p:nvGrpSpPr>
            <p:cNvPr id="5" name="Group 4"/>
            <p:cNvGrpSpPr/>
            <p:nvPr/>
          </p:nvGrpSpPr>
          <p:grpSpPr>
            <a:xfrm>
              <a:off x="6566852" y="1503005"/>
              <a:ext cx="5379720" cy="2804314"/>
              <a:chOff x="6363730" y="1503005"/>
              <a:chExt cx="5379720" cy="2804314"/>
            </a:xfrm>
          </p:grpSpPr>
          <p:pic>
            <p:nvPicPr>
              <p:cNvPr id="13" name="Shape 424"/>
              <p:cNvPicPr preferRelativeResize="0"/>
              <p:nvPr/>
            </p:nvPicPr>
            <p:blipFill rotWithShape="1">
              <a:blip r:embed="rId2">
                <a:alphaModFix/>
                <a:extLst>
                  <a:ext uri="{28A0092B-C50C-407E-A947-70E740481C1C}">
                    <a14:useLocalDpi xmlns:a14="http://schemas.microsoft.com/office/drawing/2010/main"/>
                  </a:ext>
                </a:extLst>
              </a:blip>
              <a:srcRect l="982" t="917" r="27305" b="3290"/>
              <a:stretch/>
            </p:blipFill>
            <p:spPr>
              <a:xfrm>
                <a:off x="6363730" y="1503005"/>
                <a:ext cx="4074082" cy="2804314"/>
              </a:xfrm>
              <a:prstGeom prst="rect">
                <a:avLst/>
              </a:prstGeom>
              <a:noFill/>
              <a:ln>
                <a:noFill/>
              </a:ln>
            </p:spPr>
          </p:pic>
          <p:grpSp>
            <p:nvGrpSpPr>
              <p:cNvPr id="4" name="Group 3"/>
              <p:cNvGrpSpPr/>
              <p:nvPr/>
            </p:nvGrpSpPr>
            <p:grpSpPr>
              <a:xfrm>
                <a:off x="10437812" y="2272259"/>
                <a:ext cx="1305638" cy="565782"/>
                <a:chOff x="10437812" y="2272259"/>
                <a:chExt cx="1305638" cy="565782"/>
              </a:xfrm>
            </p:grpSpPr>
            <p:sp>
              <p:nvSpPr>
                <p:cNvPr id="2" name="TextBox 1"/>
                <p:cNvSpPr txBox="1"/>
                <p:nvPr/>
              </p:nvSpPr>
              <p:spPr>
                <a:xfrm>
                  <a:off x="10752850" y="2272259"/>
                  <a:ext cx="990600" cy="276999"/>
                </a:xfrm>
                <a:prstGeom prst="rect">
                  <a:avLst/>
                </a:prstGeom>
                <a:noFill/>
              </p:spPr>
              <p:txBody>
                <a:bodyPr wrap="square" rtlCol="0">
                  <a:spAutoFit/>
                </a:bodyPr>
                <a:lstStyle/>
                <a:p>
                  <a:r>
                    <a:rPr lang="en-US" sz="1200" dirty="0">
                      <a:latin typeface="Helvetica" charset="0"/>
                      <a:ea typeface="Helvetica" charset="0"/>
                      <a:cs typeface="Helvetica" charset="0"/>
                    </a:rPr>
                    <a:t>Vegetation</a:t>
                  </a:r>
                </a:p>
              </p:txBody>
            </p:sp>
            <p:sp>
              <p:nvSpPr>
                <p:cNvPr id="12" name="TextBox 11"/>
                <p:cNvSpPr txBox="1"/>
                <p:nvPr/>
              </p:nvSpPr>
              <p:spPr>
                <a:xfrm>
                  <a:off x="10752850" y="2561042"/>
                  <a:ext cx="479027" cy="276999"/>
                </a:xfrm>
                <a:prstGeom prst="rect">
                  <a:avLst/>
                </a:prstGeom>
                <a:noFill/>
              </p:spPr>
              <p:txBody>
                <a:bodyPr wrap="square" rtlCol="0">
                  <a:spAutoFit/>
                </a:bodyPr>
                <a:lstStyle/>
                <a:p>
                  <a:r>
                    <a:rPr lang="en-US" sz="1200">
                      <a:latin typeface="Helvetica" charset="0"/>
                      <a:ea typeface="Helvetica" charset="0"/>
                      <a:cs typeface="Helvetica" charset="0"/>
                    </a:rPr>
                    <a:t>Soil</a:t>
                  </a:r>
                  <a:endParaRPr lang="en-US" sz="1200" dirty="0">
                    <a:latin typeface="Helvetica" charset="0"/>
                    <a:ea typeface="Helvetica" charset="0"/>
                    <a:cs typeface="Helvetica" charset="0"/>
                  </a:endParaRPr>
                </a:p>
              </p:txBody>
            </p:sp>
            <p:sp>
              <p:nvSpPr>
                <p:cNvPr id="3" name="Rectangle 2"/>
                <p:cNvSpPr/>
                <p:nvPr/>
              </p:nvSpPr>
              <p:spPr>
                <a:xfrm>
                  <a:off x="10437812" y="2372658"/>
                  <a:ext cx="315038" cy="76200"/>
                </a:xfrm>
                <a:prstGeom prst="rect">
                  <a:avLst/>
                </a:prstGeom>
                <a:solidFill>
                  <a:srgbClr val="3398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0437812" y="2651029"/>
                  <a:ext cx="315038" cy="76200"/>
                </a:xfrm>
                <a:prstGeom prst="rect">
                  <a:avLst/>
                </a:prstGeom>
                <a:solidFill>
                  <a:srgbClr val="800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4" name="Content Placeholder 8"/>
            <p:cNvSpPr txBox="1">
              <a:spLocks/>
            </p:cNvSpPr>
            <p:nvPr/>
          </p:nvSpPr>
          <p:spPr>
            <a:xfrm>
              <a:off x="7059534" y="4129348"/>
              <a:ext cx="3581400" cy="319149"/>
            </a:xfrm>
            <a:prstGeom prst="rect">
              <a:avLst/>
            </a:prstGeom>
          </p:spPr>
          <p:txBody>
            <a:bodyPr vert="horz" lIns="0" tIns="60949" rIns="121899" bIns="60949" rtlCol="0">
              <a:normAutofit lnSpcReduction="10000"/>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en-US" sz="1400" dirty="0">
                  <a:latin typeface="+mn-lt"/>
                </a:rPr>
                <a:t>Landsat Bands</a:t>
              </a:r>
            </a:p>
          </p:txBody>
        </p:sp>
        <p:sp>
          <p:nvSpPr>
            <p:cNvPr id="15" name="Content Placeholder 8"/>
            <p:cNvSpPr txBox="1">
              <a:spLocks/>
            </p:cNvSpPr>
            <p:nvPr/>
          </p:nvSpPr>
          <p:spPr>
            <a:xfrm rot="16200000">
              <a:off x="5491987" y="2567654"/>
              <a:ext cx="2133600" cy="319149"/>
            </a:xfrm>
            <a:prstGeom prst="rect">
              <a:avLst/>
            </a:prstGeom>
          </p:spPr>
          <p:txBody>
            <a:bodyPr vert="horz" lIns="0" tIns="60949" rIns="121899" bIns="60949" rtlCol="0">
              <a:noAutofit/>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en-US" sz="1400" dirty="0">
                  <a:latin typeface="+mn-lt"/>
                </a:rPr>
                <a:t>Percent Reflectance</a:t>
              </a:r>
            </a:p>
          </p:txBody>
        </p:sp>
      </p:grpSp>
    </p:spTree>
    <p:extLst>
      <p:ext uri="{BB962C8B-B14F-4D97-AF65-F5344CB8AC3E}">
        <p14:creationId xmlns:p14="http://schemas.microsoft.com/office/powerpoint/2010/main" val="2028383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 Cover Mapping Basics</a:t>
            </a:r>
          </a:p>
        </p:txBody>
      </p:sp>
      <p:sp>
        <p:nvSpPr>
          <p:cNvPr id="3" name="Content Placeholder 2"/>
          <p:cNvSpPr>
            <a:spLocks noGrp="1"/>
          </p:cNvSpPr>
          <p:nvPr>
            <p:ph idx="1"/>
          </p:nvPr>
        </p:nvSpPr>
        <p:spPr/>
        <p:txBody>
          <a:bodyPr>
            <a:normAutofit/>
          </a:bodyPr>
          <a:lstStyle/>
          <a:p>
            <a:r>
              <a:rPr lang="en-US" sz="2400" dirty="0"/>
              <a:t>Spectral signatures by plotting Band 3 (Red) vs. Band 4 (NIR) reflectance values:</a:t>
            </a:r>
          </a:p>
          <a:p>
            <a:pPr lvl="1"/>
            <a:r>
              <a:rPr lang="en-US" dirty="0"/>
              <a:t>Objects (soil, water, and vegetation) fall in different places in the plot</a:t>
            </a:r>
          </a:p>
          <a:p>
            <a:r>
              <a:rPr lang="en-US" sz="2400" dirty="0"/>
              <a:t>Special software is developed that uses this to distinguish between different land cover types</a:t>
            </a:r>
          </a:p>
        </p:txBody>
      </p:sp>
      <p:pic>
        <p:nvPicPr>
          <p:cNvPr id="20" name="Shape 435"/>
          <p:cNvPicPr preferRelativeResize="0">
            <a:picLocks/>
          </p:cNvPicPr>
          <p:nvPr/>
        </p:nvPicPr>
        <p:blipFill rotWithShape="1">
          <a:blip r:embed="rId2">
            <a:alphaModFix/>
          </a:blip>
          <a:stretch/>
        </p:blipFill>
        <p:spPr>
          <a:xfrm>
            <a:off x="6908560" y="1393986"/>
            <a:ext cx="4269584" cy="2639795"/>
          </a:xfrm>
          <a:prstGeom prst="rect">
            <a:avLst/>
          </a:prstGeom>
          <a:noFill/>
          <a:ln>
            <a:noFill/>
          </a:ln>
          <a:effectLst/>
        </p:spPr>
      </p:pic>
      <p:grpSp>
        <p:nvGrpSpPr>
          <p:cNvPr id="21" name="Group 20"/>
          <p:cNvGrpSpPr/>
          <p:nvPr/>
        </p:nvGrpSpPr>
        <p:grpSpPr>
          <a:xfrm>
            <a:off x="7077967" y="3723948"/>
            <a:ext cx="3930770" cy="2453715"/>
            <a:chOff x="7216181" y="3959344"/>
            <a:chExt cx="3436377" cy="2332645"/>
          </a:xfrm>
        </p:grpSpPr>
        <p:sp>
          <p:nvSpPr>
            <p:cNvPr id="10" name="Line 7"/>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a:p>
          </p:txBody>
        </p:sp>
        <p:sp>
          <p:nvSpPr>
            <p:cNvPr id="11" name="Line 8"/>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sz="3199"/>
            </a:p>
          </p:txBody>
        </p:sp>
        <p:sp>
          <p:nvSpPr>
            <p:cNvPr id="12" name="Text Box 9"/>
            <p:cNvSpPr txBox="1">
              <a:spLocks noChangeArrowheads="1"/>
            </p:cNvSpPr>
            <p:nvPr/>
          </p:nvSpPr>
          <p:spPr bwMode="auto">
            <a:xfrm>
              <a:off x="7499474" y="6081696"/>
              <a:ext cx="3153084" cy="2102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mn-lt"/>
                </a:rPr>
                <a:t>Band </a:t>
              </a:r>
              <a:r>
                <a:rPr lang="en-US" altLang="en-US" sz="1600">
                  <a:latin typeface="+mn-lt"/>
                </a:rPr>
                <a:t>4 reflectance</a:t>
              </a:r>
              <a:endParaRPr lang="en-US" altLang="en-US" sz="1600" dirty="0">
                <a:latin typeface="+mn-lt"/>
              </a:endParaRPr>
            </a:p>
          </p:txBody>
        </p:sp>
        <p:sp>
          <p:nvSpPr>
            <p:cNvPr id="13" name="Text Box 10"/>
            <p:cNvSpPr txBox="1">
              <a:spLocks noChangeArrowheads="1"/>
            </p:cNvSpPr>
            <p:nvPr/>
          </p:nvSpPr>
          <p:spPr bwMode="auto">
            <a:xfrm rot="16200000">
              <a:off x="6300460" y="4875065"/>
              <a:ext cx="2059121" cy="227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mn-lt"/>
                </a:rPr>
                <a:t>Band 3 reflectance</a:t>
              </a:r>
            </a:p>
          </p:txBody>
        </p:sp>
        <p:sp>
          <p:nvSpPr>
            <p:cNvPr id="14" name="Oval 11"/>
            <p:cNvSpPr>
              <a:spLocks noChangeArrowheads="1"/>
            </p:cNvSpPr>
            <p:nvPr/>
          </p:nvSpPr>
          <p:spPr bwMode="auto">
            <a:xfrm>
              <a:off x="9940858" y="5530921"/>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a:latin typeface="+mn-lt"/>
              </a:endParaRPr>
            </a:p>
          </p:txBody>
        </p:sp>
        <p:sp>
          <p:nvSpPr>
            <p:cNvPr id="15" name="Oval 12"/>
            <p:cNvSpPr>
              <a:spLocks noChangeArrowheads="1"/>
            </p:cNvSpPr>
            <p:nvPr/>
          </p:nvSpPr>
          <p:spPr bwMode="auto">
            <a:xfrm>
              <a:off x="9083006" y="4925216"/>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a:latin typeface="+mn-lt"/>
              </a:endParaRPr>
            </a:p>
          </p:txBody>
        </p:sp>
        <p:sp>
          <p:nvSpPr>
            <p:cNvPr id="16" name="Text Box 13"/>
            <p:cNvSpPr txBox="1">
              <a:spLocks noChangeArrowheads="1"/>
            </p:cNvSpPr>
            <p:nvPr/>
          </p:nvSpPr>
          <p:spPr bwMode="auto">
            <a:xfrm>
              <a:off x="9641935" y="5684565"/>
              <a:ext cx="801189" cy="197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a:latin typeface="+mn-lt"/>
                </a:rPr>
                <a:t>vegetation</a:t>
              </a:r>
              <a:endParaRPr lang="en-US" altLang="en-US" sz="1466" dirty="0">
                <a:latin typeface="+mn-lt"/>
              </a:endParaRPr>
            </a:p>
          </p:txBody>
        </p:sp>
        <p:sp>
          <p:nvSpPr>
            <p:cNvPr id="17" name="Text Box 14"/>
            <p:cNvSpPr txBox="1">
              <a:spLocks noChangeArrowheads="1"/>
            </p:cNvSpPr>
            <p:nvPr/>
          </p:nvSpPr>
          <p:spPr bwMode="auto">
            <a:xfrm>
              <a:off x="8918298" y="5080786"/>
              <a:ext cx="532760" cy="1974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a:latin typeface="+mn-lt"/>
                </a:rPr>
                <a:t>dry soil</a:t>
              </a:r>
              <a:endParaRPr lang="en-US" altLang="en-US" sz="1466" dirty="0">
                <a:latin typeface="+mn-lt"/>
              </a:endParaRPr>
            </a:p>
          </p:txBody>
        </p:sp>
        <p:sp>
          <p:nvSpPr>
            <p:cNvPr id="18" name="Oval 15"/>
            <p:cNvSpPr>
              <a:spLocks noChangeArrowheads="1"/>
            </p:cNvSpPr>
            <p:nvPr/>
          </p:nvSpPr>
          <p:spPr bwMode="auto">
            <a:xfrm>
              <a:off x="7805759" y="560774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a:latin typeface="+mn-lt"/>
              </a:endParaRPr>
            </a:p>
          </p:txBody>
        </p:sp>
        <p:sp>
          <p:nvSpPr>
            <p:cNvPr id="19" name="Text Box 16"/>
            <p:cNvSpPr txBox="1">
              <a:spLocks noChangeArrowheads="1"/>
            </p:cNvSpPr>
            <p:nvPr/>
          </p:nvSpPr>
          <p:spPr bwMode="auto">
            <a:xfrm>
              <a:off x="7648062" y="5764490"/>
              <a:ext cx="510121" cy="2102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mn-lt"/>
                </a:rPr>
                <a:t>water</a:t>
              </a:r>
            </a:p>
          </p:txBody>
        </p:sp>
      </p:grpSp>
      <p:sp>
        <p:nvSpPr>
          <p:cNvPr id="26" name="TextBox 25"/>
          <p:cNvSpPr txBox="1"/>
          <p:nvPr/>
        </p:nvSpPr>
        <p:spPr>
          <a:xfrm>
            <a:off x="7703756" y="1125741"/>
            <a:ext cx="2679192" cy="400110"/>
          </a:xfrm>
          <a:prstGeom prst="rect">
            <a:avLst/>
          </a:prstGeom>
          <a:noFill/>
        </p:spPr>
        <p:txBody>
          <a:bodyPr wrap="square" rtlCol="0">
            <a:spAutoFit/>
          </a:bodyPr>
          <a:lstStyle/>
          <a:p>
            <a:pPr algn="ctr"/>
            <a:r>
              <a:rPr lang="en-US" sz="2000" b="1" dirty="0"/>
              <a:t>Spectral Plots</a:t>
            </a:r>
          </a:p>
        </p:txBody>
      </p:sp>
    </p:spTree>
    <p:extLst>
      <p:ext uri="{BB962C8B-B14F-4D97-AF65-F5344CB8AC3E}">
        <p14:creationId xmlns:p14="http://schemas.microsoft.com/office/powerpoint/2010/main" val="3415549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n-US" dirty="0"/>
              <a:t>Spectral Signatures</a:t>
            </a:r>
          </a:p>
        </p:txBody>
      </p:sp>
      <p:sp>
        <p:nvSpPr>
          <p:cNvPr id="3" name="Content Placeholder 2"/>
          <p:cNvSpPr>
            <a:spLocks noGrp="1"/>
          </p:cNvSpPr>
          <p:nvPr>
            <p:ph idx="1"/>
          </p:nvPr>
        </p:nvSpPr>
        <p:spPr>
          <a:xfrm>
            <a:off x="242252" y="1130283"/>
            <a:ext cx="5806440" cy="4807125"/>
          </a:xfrm>
        </p:spPr>
        <p:txBody>
          <a:bodyPr>
            <a:normAutofit/>
          </a:bodyPr>
          <a:lstStyle/>
          <a:p>
            <a:r>
              <a:rPr lang="en-US" sz="2400" dirty="0"/>
              <a:t>There is some variation in reflectance values at different wavelengths</a:t>
            </a:r>
          </a:p>
          <a:p>
            <a:r>
              <a:rPr lang="en-US" sz="2400" dirty="0"/>
              <a:t>Depending on the land cover classes you want, the trick is to identify this variability</a:t>
            </a:r>
          </a:p>
        </p:txBody>
      </p:sp>
      <p:sp>
        <p:nvSpPr>
          <p:cNvPr id="6" name="Content Placeholder 5"/>
          <p:cNvSpPr>
            <a:spLocks noGrp="1"/>
          </p:cNvSpPr>
          <p:nvPr>
            <p:ph sz="quarter" idx="11"/>
          </p:nvPr>
        </p:nvSpPr>
        <p:spPr/>
        <p:txBody>
          <a:bodyPr/>
          <a:lstStyle/>
          <a:p>
            <a:endParaRPr lang="en-US"/>
          </a:p>
        </p:txBody>
      </p:sp>
      <p:graphicFrame>
        <p:nvGraphicFramePr>
          <p:cNvPr id="9" name="Object 4"/>
          <p:cNvGraphicFramePr>
            <a:graphicFrameLocks noGrp="1" noChangeAspect="1"/>
          </p:cNvGraphicFramePr>
          <p:nvPr>
            <p:ph idx="12"/>
            <p:extLst>
              <p:ext uri="{D42A27DB-BD31-4B8C-83A1-F6EECF244321}">
                <p14:modId xmlns:p14="http://schemas.microsoft.com/office/powerpoint/2010/main" val="1423600695"/>
              </p:ext>
            </p:extLst>
          </p:nvPr>
        </p:nvGraphicFramePr>
        <p:xfrm>
          <a:off x="5574496" y="1130283"/>
          <a:ext cx="6372076" cy="3517917"/>
        </p:xfrm>
        <a:graphic>
          <a:graphicData uri="http://schemas.openxmlformats.org/presentationml/2006/ole">
            <mc:AlternateContent xmlns:mc="http://schemas.openxmlformats.org/markup-compatibility/2006">
              <mc:Choice xmlns:v="urn:schemas-microsoft-com:vml" Requires="v">
                <p:oleObj name="Chart" r:id="rId2" imgW="4572305" imgH="2524354" progId="Excel.Chart.8">
                  <p:embed/>
                </p:oleObj>
              </mc:Choice>
              <mc:Fallback>
                <p:oleObj name="Chart" r:id="rId2" imgW="4572305" imgH="2524354" progId="Excel.Char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496" y="1130283"/>
                        <a:ext cx="6372076" cy="35179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02852382"/>
      </p:ext>
    </p:extLst>
  </p:cSld>
  <p:clrMapOvr>
    <a:masterClrMapping/>
  </p:clrMapOvr>
</p:sld>
</file>

<file path=ppt/theme/theme1.xml><?xml version="1.0" encoding="utf-8"?>
<a:theme xmlns:a="http://schemas.openxmlformats.org/drawingml/2006/main" name="ARSET">
  <a:themeElements>
    <a:clrScheme name="CBP">
      <a:dk1>
        <a:srgbClr val="000000"/>
      </a:dk1>
      <a:lt1>
        <a:srgbClr val="FFFFFF"/>
      </a:lt1>
      <a:dk2>
        <a:srgbClr val="44546A"/>
      </a:dk2>
      <a:lt2>
        <a:srgbClr val="E7E6E6"/>
      </a:lt2>
      <a:accent1>
        <a:srgbClr val="3E4168"/>
      </a:accent1>
      <a:accent2>
        <a:srgbClr val="964034"/>
      </a:accent2>
      <a:accent3>
        <a:srgbClr val="9298A8"/>
      </a:accent3>
      <a:accent4>
        <a:srgbClr val="E97845"/>
      </a:accent4>
      <a:accent5>
        <a:srgbClr val="379CC3"/>
      </a:accent5>
      <a:accent6>
        <a:srgbClr val="2E8651"/>
      </a:accent6>
      <a:hlink>
        <a:srgbClr val="379CC3"/>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RSET" id="{BA05CCD1-3523-0D48-9ADD-9603D9C9F698}" vid="{84C97764-3CC0-DE47-A4EB-C4D0B64616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ARSET</Template>
  <TotalTime>14975</TotalTime>
  <Words>3652</Words>
  <Application>Microsoft Office PowerPoint</Application>
  <PresentationFormat>Custom</PresentationFormat>
  <Paragraphs>361</Paragraphs>
  <Slides>47</Slides>
  <Notes>18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47</vt:i4>
      </vt:variant>
    </vt:vector>
  </HeadingPairs>
  <TitlesOfParts>
    <vt:vector size="55" baseType="lpstr">
      <vt:lpstr>Arial</vt:lpstr>
      <vt:lpstr>Calibri</vt:lpstr>
      <vt:lpstr>Century Gothic</vt:lpstr>
      <vt:lpstr>Helvetica</vt:lpstr>
      <vt:lpstr>Wingdings</vt:lpstr>
      <vt:lpstr>ARSET</vt:lpstr>
      <vt:lpstr>Chart</vt:lpstr>
      <vt:lpstr>Worksheet</vt:lpstr>
      <vt:lpstr>Overview of Land Cover Remote Sensing</vt:lpstr>
      <vt:lpstr>Learning Objectives</vt:lpstr>
      <vt:lpstr>Presentation Outline</vt:lpstr>
      <vt:lpstr>Basics of Land Remote Sensing</vt:lpstr>
      <vt:lpstr>Spectral Bands Used for Land Remote Sensing</vt:lpstr>
      <vt:lpstr>Spectral Bands Used for Land Remote Sensing</vt:lpstr>
      <vt:lpstr>Land Cover Mapping Basics</vt:lpstr>
      <vt:lpstr>Land Cover Mapping Basics</vt:lpstr>
      <vt:lpstr>Spectral Signatures</vt:lpstr>
      <vt:lpstr>Spectral Variation</vt:lpstr>
      <vt:lpstr>NASA Satellites and Sensors for Monitoring Land Cover</vt:lpstr>
      <vt:lpstr>Satellites For Land Cover Monitoring</vt:lpstr>
      <vt:lpstr>Landsat Satellites and Sensors</vt:lpstr>
      <vt:lpstr>Enhanced Thematic Mapper (ETM+)</vt:lpstr>
      <vt:lpstr>Operational Land Imager (OLI)</vt:lpstr>
      <vt:lpstr>Get Landsat Images and Band Reflectance Data</vt:lpstr>
      <vt:lpstr>Terra and Aqua Satellites and Sensors</vt:lpstr>
      <vt:lpstr>MODerate Resolution Imaging Spectroradiometer (MODIS)</vt:lpstr>
      <vt:lpstr>MODerate Resolution Imaging Spectroradiometer (MODIS)</vt:lpstr>
      <vt:lpstr>Get MODIS Band Reflectance Data</vt:lpstr>
      <vt:lpstr>Visible Infrared Imaging Radiometer Suite (VIIRS)</vt:lpstr>
      <vt:lpstr>Get VIIRS Band Reflectance Data and Land Products Data</vt:lpstr>
      <vt:lpstr>Example: Satellite Image Classification for Land Cover</vt:lpstr>
      <vt:lpstr>Image Classification: Approaches</vt:lpstr>
      <vt:lpstr>Image Classification: Approaches</vt:lpstr>
      <vt:lpstr>Satellite Image Classification: Methods</vt:lpstr>
      <vt:lpstr>Satellite Image Classification: Methods</vt:lpstr>
      <vt:lpstr>QGIS: Semi-Automatic Classification Plugin (SCP)</vt:lpstr>
      <vt:lpstr>Land Cover Datasets</vt:lpstr>
      <vt:lpstr>Landsat Land Cover Data</vt:lpstr>
      <vt:lpstr>Landsat Land Cover</vt:lpstr>
      <vt:lpstr>Landsat Land Cover</vt:lpstr>
      <vt:lpstr>Landsat Land Cover Data Access</vt:lpstr>
      <vt:lpstr>MODIS Land Cover Data (Product Name: MCD12Q1)</vt:lpstr>
      <vt:lpstr>MODIS Land Cover Data Search</vt:lpstr>
      <vt:lpstr>MODIS Land Cover Data Access</vt:lpstr>
      <vt:lpstr>MODIS Land Cover Data Download</vt:lpstr>
      <vt:lpstr>MODIS Land Cover Data Download</vt:lpstr>
      <vt:lpstr>MODIS NDVI</vt:lpstr>
      <vt:lpstr>MODIS Vegetation Indices Product Overview</vt:lpstr>
      <vt:lpstr>What is NDVI?</vt:lpstr>
      <vt:lpstr>What is NDVI?</vt:lpstr>
      <vt:lpstr>NDVI Anomalies </vt:lpstr>
      <vt:lpstr>MODIS Vegetation Indices</vt:lpstr>
      <vt:lpstr>MODIS NDVI Data Search and Access</vt:lpstr>
      <vt:lpstr>MODIS NDVI Data Download</vt:lpstr>
      <vt:lpstr>Next: Access Landsat Land Cover for SFW and Analyze MODIS NDVI over SFW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ARSET Slides</dc:title>
  <dc:creator>Elizabeth Hook</dc:creator>
  <cp:lastModifiedBy>Oddo, Perry C (GSFC-617.0)[SCIENCE SYSTEMS AND APPLICATIONS INC]</cp:lastModifiedBy>
  <cp:revision>638</cp:revision>
  <dcterms:created xsi:type="dcterms:W3CDTF">2016-01-25T16:50:10Z</dcterms:created>
  <dcterms:modified xsi:type="dcterms:W3CDTF">2022-10-26T19:23:18Z</dcterms:modified>
</cp:coreProperties>
</file>